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ijo%20Abraham\Desktop\2022-23%20feedback\TEACHERS'%20FEEDBACK%20FORM(2022-2023)%20(Responses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IN" sz="2000" dirty="0"/>
              <a:t>Parameters (In Percentage)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HIGHLY SATISFIED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Sheet1!$B$2:$B$6</c:f>
              <c:strCache>
                <c:ptCount val="5"/>
                <c:pt idx="0">
                  <c:v>Administration of  Top Management</c:v>
                </c:pt>
                <c:pt idx="1">
                  <c:v>Work Culture of Support Staff (Office,  Lab Attendants)</c:v>
                </c:pt>
                <c:pt idx="2">
                  <c:v>Infrastructure and physical facilities of college</c:v>
                </c:pt>
                <c:pt idx="3">
                  <c:v>Academic and Research environment of  the college</c:v>
                </c:pt>
                <c:pt idx="4">
                  <c:v>Rate overall Institutional Culture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34</c:v>
                </c:pt>
                <c:pt idx="1">
                  <c:v>13</c:v>
                </c:pt>
                <c:pt idx="2">
                  <c:v>32</c:v>
                </c:pt>
                <c:pt idx="3">
                  <c:v>13</c:v>
                </c:pt>
                <c:pt idx="4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69-4760-8CFF-EC816BD69A59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SATISFIED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Sheet1!$B$2:$B$6</c:f>
              <c:strCache>
                <c:ptCount val="5"/>
                <c:pt idx="0">
                  <c:v>Administration of  Top Management</c:v>
                </c:pt>
                <c:pt idx="1">
                  <c:v>Work Culture of Support Staff (Office,  Lab Attendants)</c:v>
                </c:pt>
                <c:pt idx="2">
                  <c:v>Infrastructure and physical facilities of college</c:v>
                </c:pt>
                <c:pt idx="3">
                  <c:v>Academic and Research environment of  the college</c:v>
                </c:pt>
                <c:pt idx="4">
                  <c:v>Rate overall Institutional Culture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43</c:v>
                </c:pt>
                <c:pt idx="1">
                  <c:v>55</c:v>
                </c:pt>
                <c:pt idx="2">
                  <c:v>34</c:v>
                </c:pt>
                <c:pt idx="3">
                  <c:v>40</c:v>
                </c:pt>
                <c:pt idx="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69-4760-8CFF-EC816BD69A59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AVERAGE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Sheet1!$B$2:$B$6</c:f>
              <c:strCache>
                <c:ptCount val="5"/>
                <c:pt idx="0">
                  <c:v>Administration of  Top Management</c:v>
                </c:pt>
                <c:pt idx="1">
                  <c:v>Work Culture of Support Staff (Office,  Lab Attendants)</c:v>
                </c:pt>
                <c:pt idx="2">
                  <c:v>Infrastructure and physical facilities of college</c:v>
                </c:pt>
                <c:pt idx="3">
                  <c:v>Academic and Research environment of  the college</c:v>
                </c:pt>
                <c:pt idx="4">
                  <c:v>Rate overall Institutional Culture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19</c:v>
                </c:pt>
                <c:pt idx="1">
                  <c:v>26</c:v>
                </c:pt>
                <c:pt idx="2">
                  <c:v>30</c:v>
                </c:pt>
                <c:pt idx="3">
                  <c:v>30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E69-4760-8CFF-EC816BD69A59}"/>
            </c:ext>
          </c:extLst>
        </c:ser>
        <c:ser>
          <c:idx val="3"/>
          <c:order val="3"/>
          <c:tx>
            <c:strRef>
              <c:f>Sheet1!$F$1</c:f>
              <c:strCache>
                <c:ptCount val="1"/>
                <c:pt idx="0">
                  <c:v>DISSATISFIED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Sheet1!$B$2:$B$6</c:f>
              <c:strCache>
                <c:ptCount val="5"/>
                <c:pt idx="0">
                  <c:v>Administration of  Top Management</c:v>
                </c:pt>
                <c:pt idx="1">
                  <c:v>Work Culture of Support Staff (Office,  Lab Attendants)</c:v>
                </c:pt>
                <c:pt idx="2">
                  <c:v>Infrastructure and physical facilities of college</c:v>
                </c:pt>
                <c:pt idx="3">
                  <c:v>Academic and Research environment of  the college</c:v>
                </c:pt>
                <c:pt idx="4">
                  <c:v>Rate overall Institutional Culture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4</c:v>
                </c:pt>
                <c:pt idx="1">
                  <c:v>6</c:v>
                </c:pt>
                <c:pt idx="2">
                  <c:v>0</c:v>
                </c:pt>
                <c:pt idx="3">
                  <c:v>13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E69-4760-8CFF-EC816BD69A59}"/>
            </c:ext>
          </c:extLst>
        </c:ser>
        <c:ser>
          <c:idx val="4"/>
          <c:order val="4"/>
          <c:tx>
            <c:strRef>
              <c:f>Sheet1!$G$1</c:f>
              <c:strCache>
                <c:ptCount val="1"/>
                <c:pt idx="0">
                  <c:v>HIGHLY DISSATISFIED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Sheet1!$B$2:$B$6</c:f>
              <c:strCache>
                <c:ptCount val="5"/>
                <c:pt idx="0">
                  <c:v>Administration of  Top Management</c:v>
                </c:pt>
                <c:pt idx="1">
                  <c:v>Work Culture of Support Staff (Office,  Lab Attendants)</c:v>
                </c:pt>
                <c:pt idx="2">
                  <c:v>Infrastructure and physical facilities of college</c:v>
                </c:pt>
                <c:pt idx="3">
                  <c:v>Academic and Research environment of  the college</c:v>
                </c:pt>
                <c:pt idx="4">
                  <c:v>Rate overall Institutional Culture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E69-4760-8CFF-EC816BD69A5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051413263"/>
        <c:axId val="2048624367"/>
      </c:barChart>
      <c:catAx>
        <c:axId val="2051413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8624367"/>
        <c:crosses val="autoZero"/>
        <c:auto val="1"/>
        <c:lblAlgn val="ctr"/>
        <c:lblOffset val="100"/>
        <c:noMultiLvlLbl val="0"/>
      </c:catAx>
      <c:valAx>
        <c:axId val="20486243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14132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05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4A05F-4C84-9497-9600-35977AC33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B83A2-D2DB-DD5A-DAD8-E744416A39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BC3D8-08F2-470A-CDC7-DA40A1AB6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E048-2A8E-4BF9-94CB-AB30B22C8557}" type="datetimeFigureOut">
              <a:rPr lang="en-IN" smtClean="0"/>
              <a:t>22-11-23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41956-17EC-265F-5CA3-71E4A22FC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77885-B8AE-84BE-E5EF-A30D8317F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339A-AE63-4517-A374-4259F31AE2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5490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A1EEF-3F0C-338D-05B9-0490A6599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88283-E0C4-4C4D-E701-ECE698DE9A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47AAB-6D65-A3C4-D20B-B7F9E5EA7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E048-2A8E-4BF9-94CB-AB30B22C8557}" type="datetimeFigureOut">
              <a:rPr lang="en-IN" smtClean="0"/>
              <a:t>22-11-23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6BCAF-A4BA-3F60-CB23-6F6F68EE3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42CA0-57BD-5949-617A-359768986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339A-AE63-4517-A374-4259F31AE2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367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C6EF4-FC0E-E2B4-C6EE-CF746D543F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018897-E9BF-59A1-4DE4-A99D3DF786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FE182-A4CD-6671-3A60-C2B84AED9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E048-2A8E-4BF9-94CB-AB30B22C8557}" type="datetimeFigureOut">
              <a:rPr lang="en-IN" smtClean="0"/>
              <a:t>22-11-23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760C6-1814-80F3-421E-B4B4A1159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9A497-1D5D-93ED-8B33-9EEBD485B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339A-AE63-4517-A374-4259F31AE2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4658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07EB4-C289-3CAF-1F5A-3EFE9A0BF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A2205-B53A-A7A9-167B-F894BD3A2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E0252-77C9-6380-7373-9B6468E3B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E048-2A8E-4BF9-94CB-AB30B22C8557}" type="datetimeFigureOut">
              <a:rPr lang="en-IN" smtClean="0"/>
              <a:t>22-11-23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5B672-D2A1-B29C-159A-03AD5CF55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99D3B-783A-9B48-3E68-2E85B5B62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339A-AE63-4517-A374-4259F31AE2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151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4EA17-15DB-FA97-AB0C-E6C8E28AC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868AFE-5F10-0FC5-68EF-76D0E1BFA8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F57D1-AD61-4409-A9F8-1DFB50953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E048-2A8E-4BF9-94CB-AB30B22C8557}" type="datetimeFigureOut">
              <a:rPr lang="en-IN" smtClean="0"/>
              <a:t>22-11-23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D18E5-EC77-5A3A-E742-46E8959B1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4678CB-AE5C-C2FF-4910-672F3B303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339A-AE63-4517-A374-4259F31AE2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245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5ABB1-C75C-417E-861C-19E8AE17E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61E7D-086F-3332-76C8-D5B865C052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8599C6-E370-4736-3F6C-B6E97AC253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4EA453-1DB1-C661-F4CD-33C56C0EB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E048-2A8E-4BF9-94CB-AB30B22C8557}" type="datetimeFigureOut">
              <a:rPr lang="en-IN" smtClean="0"/>
              <a:t>22-11-23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D91167-5F29-A7D8-267F-68D27D6DB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0B32E6-580C-7BB4-7F3D-046E062BD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339A-AE63-4517-A374-4259F31AE2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6528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68185-A148-41E4-7E3F-ED20C914F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ED70C4-3FA9-2A55-87F0-B8F2C0951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10042E-A958-60CD-BFDB-1819ABE587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221C23-2584-A589-4605-B801B16063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4B04E2-7990-B4D2-58DF-1A2EA1E0CB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EBAE73-AFF3-B77A-6027-29B58E4AC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E048-2A8E-4BF9-94CB-AB30B22C8557}" type="datetimeFigureOut">
              <a:rPr lang="en-IN" smtClean="0"/>
              <a:t>22-11-23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9ED461-542C-83CE-139E-D72D4B0A0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95F405-C996-327F-6918-C436E05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339A-AE63-4517-A374-4259F31AE2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0232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518BB-042B-D5D2-B3A4-516E7E738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B18BAF-06B5-DB6E-54AA-0A5612760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E048-2A8E-4BF9-94CB-AB30B22C8557}" type="datetimeFigureOut">
              <a:rPr lang="en-IN" smtClean="0"/>
              <a:t>22-11-23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26F24F-9AC3-A629-FBCE-15F952946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ECD7DC-D6B5-9434-56FA-68B7CF769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339A-AE63-4517-A374-4259F31AE2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7157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E8BA07-06EB-FE7E-B38C-A0473E157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E048-2A8E-4BF9-94CB-AB30B22C8557}" type="datetimeFigureOut">
              <a:rPr lang="en-IN" smtClean="0"/>
              <a:t>22-11-23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00EBA2-E0C5-1E7F-44F2-A3EAB469F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44C7F7-3091-B13C-DFCE-87A91B1B2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339A-AE63-4517-A374-4259F31AE2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7759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F518A-0983-CCFA-0760-D0B3AED7D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C201F-061D-B669-67D6-677E786F8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FF72F1-EFA4-1F17-6940-FBF995F770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F33C30-6E58-5423-9881-E0F9E5377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E048-2A8E-4BF9-94CB-AB30B22C8557}" type="datetimeFigureOut">
              <a:rPr lang="en-IN" smtClean="0"/>
              <a:t>22-11-23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DE8496-2616-A1F3-531F-3F931F828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515D2F-9D9A-A03B-07BF-8D7008389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339A-AE63-4517-A374-4259F31AE2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5510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6A029-EAA0-9066-142C-79CBCDF9F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291251-1A45-FB62-CC2A-D8AB57C98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078090-2F8D-FFA6-FB09-82E5631774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421E8A-FD90-583B-0B6A-9DA26184C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E048-2A8E-4BF9-94CB-AB30B22C8557}" type="datetimeFigureOut">
              <a:rPr lang="en-IN" smtClean="0"/>
              <a:t>22-11-23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6A14B4-4588-4BC0-EC4C-EFAD352EE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3389B1-590D-AEBD-A5F3-0854E4AB1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339A-AE63-4517-A374-4259F31AE2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3254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C9517F-6902-57EA-D85D-8C5D331C7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34CAF7-A4AF-FC18-1615-FC36EDB5F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A55437-2B3B-5665-B8FF-BF733E4A1E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AE048-2A8E-4BF9-94CB-AB30B22C8557}" type="datetimeFigureOut">
              <a:rPr lang="en-IN" smtClean="0"/>
              <a:t>22-11-23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22FDD-0913-8A48-C9D1-535707CFDD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F7B69-F379-1981-7D0D-1CD41A51EB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1339A-AE63-4517-A374-4259F31AE2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7016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F3948F92-C42A-A68F-182F-E688E02062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3736285"/>
              </p:ext>
            </p:extLst>
          </p:nvPr>
        </p:nvGraphicFramePr>
        <p:xfrm>
          <a:off x="1568918" y="1318661"/>
          <a:ext cx="9769642" cy="4494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469C62F-25FB-BE8A-AD27-616D446A0A06}"/>
              </a:ext>
            </a:extLst>
          </p:cNvPr>
          <p:cNvSpPr txBox="1"/>
          <p:nvPr/>
        </p:nvSpPr>
        <p:spPr>
          <a:xfrm>
            <a:off x="4384963" y="290946"/>
            <a:ext cx="342207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TEACHERS FEEDBACK (2022-23)</a:t>
            </a:r>
          </a:p>
        </p:txBody>
      </p:sp>
    </p:spTree>
    <p:extLst>
      <p:ext uri="{BB962C8B-B14F-4D97-AF65-F5344CB8AC3E}">
        <p14:creationId xmlns:p14="http://schemas.microsoft.com/office/powerpoint/2010/main" val="3477105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BIJO ABRAHAM</dc:creator>
  <cp:lastModifiedBy>BIJO ABRAHAM</cp:lastModifiedBy>
  <cp:revision>2</cp:revision>
  <dcterms:created xsi:type="dcterms:W3CDTF">2023-11-12T13:10:49Z</dcterms:created>
  <dcterms:modified xsi:type="dcterms:W3CDTF">2023-11-22T06:08:50Z</dcterms:modified>
</cp:coreProperties>
</file>