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4" r:id="rId4"/>
    <p:sldId id="265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668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ijo%20Abraham\Desktop\2022-23%20feedback\STUDENTS'%20FEEDBACK%20FORM%202022-23%20(Responses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ijo%20Abraham\Desktop\2022-23%20feedback\STUDENTS'%20FEEDBACK%20FORM%202022-23%20(Responses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ijo%20Abraham\Desktop\2022-23%20feedback\STUDENTS'%20FEEDBACK%20FORM%202022-23%20(Responses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ijo%20Abraham\Desktop\2022-23%20feedback\STUDENTS'%20FEEDBACK%20FORM%202022-23%20(Responses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ijo%20Abraham\Desktop\2022-23%20feedback\STUDENTS'%20FEEDBACK%20FORM%202022-23%20(Responses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IN" sz="1800" dirty="0"/>
              <a:t>LEARNING AND TEACHING</a:t>
            </a:r>
            <a:r>
              <a:rPr lang="en-US" sz="1800" b="1" i="0" u="none" strike="noStrike" kern="1200" spc="100" baseline="0" dirty="0">
                <a:solidFill>
                  <a:srgbClr val="FFFFFF">
                    <a:lumMod val="95000"/>
                  </a:srgbClr>
                </a:solidFill>
                <a:effectLst>
                  <a:outerShdw blurRad="50800" dist="38100" dir="5400000" algn="t" rotWithShape="0">
                    <a:srgbClr val="000000">
                      <a:alpha val="40000"/>
                    </a:srgbClr>
                  </a:outerShdw>
                </a:effectLst>
              </a:rPr>
              <a:t>(In Percentage)</a:t>
            </a:r>
            <a:endParaRPr lang="en-IN" sz="1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Sheet2!$C$1</c:f>
              <c:strCache>
                <c:ptCount val="1"/>
                <c:pt idx="0">
                  <c:v>HIGHLY SATISFIED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Sheet2!$B$2:$B$6</c:f>
              <c:strCache>
                <c:ptCount val="5"/>
                <c:pt idx="0">
                  <c:v>Faculty explains the relevance of the syllabus at the beginning  and executes it accordingly</c:v>
                </c:pt>
                <c:pt idx="1">
                  <c:v>The faculty comes well prepared for the lecture and effectively complete the syllabus</c:v>
                </c:pt>
                <c:pt idx="2">
                  <c:v>The curriculum is in line  with the current needs of the industry</c:v>
                </c:pt>
                <c:pt idx="3">
                  <c:v>For the successful dissmination of the syllabus, ICT tools are used effectively</c:v>
                </c:pt>
                <c:pt idx="4">
                  <c:v>Periodic assessments are conducted as per schedule</c:v>
                </c:pt>
              </c:strCache>
            </c:strRef>
          </c:cat>
          <c:val>
            <c:numRef>
              <c:f>Sheet2!$C$2:$C$6</c:f>
              <c:numCache>
                <c:formatCode>General</c:formatCode>
                <c:ptCount val="5"/>
                <c:pt idx="0">
                  <c:v>33</c:v>
                </c:pt>
                <c:pt idx="1">
                  <c:v>33</c:v>
                </c:pt>
                <c:pt idx="2">
                  <c:v>29</c:v>
                </c:pt>
                <c:pt idx="3">
                  <c:v>27</c:v>
                </c:pt>
                <c:pt idx="4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DC-4D69-A078-30AA1B678E0E}"/>
            </c:ext>
          </c:extLst>
        </c:ser>
        <c:ser>
          <c:idx val="1"/>
          <c:order val="1"/>
          <c:tx>
            <c:strRef>
              <c:f>Sheet2!$D$1</c:f>
              <c:strCache>
                <c:ptCount val="1"/>
                <c:pt idx="0">
                  <c:v>SATISFIED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Sheet2!$B$2:$B$6</c:f>
              <c:strCache>
                <c:ptCount val="5"/>
                <c:pt idx="0">
                  <c:v>Faculty explains the relevance of the syllabus at the beginning  and executes it accordingly</c:v>
                </c:pt>
                <c:pt idx="1">
                  <c:v>The faculty comes well prepared for the lecture and effectively complete the syllabus</c:v>
                </c:pt>
                <c:pt idx="2">
                  <c:v>The curriculum is in line  with the current needs of the industry</c:v>
                </c:pt>
                <c:pt idx="3">
                  <c:v>For the successful dissmination of the syllabus, ICT tools are used effectively</c:v>
                </c:pt>
                <c:pt idx="4">
                  <c:v>Periodic assessments are conducted as per schedule</c:v>
                </c:pt>
              </c:strCache>
            </c:strRef>
          </c:cat>
          <c:val>
            <c:numRef>
              <c:f>Sheet2!$D$2:$D$6</c:f>
              <c:numCache>
                <c:formatCode>General</c:formatCode>
                <c:ptCount val="5"/>
                <c:pt idx="0">
                  <c:v>43</c:v>
                </c:pt>
                <c:pt idx="1">
                  <c:v>41</c:v>
                </c:pt>
                <c:pt idx="2">
                  <c:v>42</c:v>
                </c:pt>
                <c:pt idx="3">
                  <c:v>38</c:v>
                </c:pt>
                <c:pt idx="4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DC-4D69-A078-30AA1B678E0E}"/>
            </c:ext>
          </c:extLst>
        </c:ser>
        <c:ser>
          <c:idx val="2"/>
          <c:order val="2"/>
          <c:tx>
            <c:strRef>
              <c:f>Sheet2!$E$1</c:f>
              <c:strCache>
                <c:ptCount val="1"/>
                <c:pt idx="0">
                  <c:v>AVERAGE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Sheet2!$B$2:$B$6</c:f>
              <c:strCache>
                <c:ptCount val="5"/>
                <c:pt idx="0">
                  <c:v>Faculty explains the relevance of the syllabus at the beginning  and executes it accordingly</c:v>
                </c:pt>
                <c:pt idx="1">
                  <c:v>The faculty comes well prepared for the lecture and effectively complete the syllabus</c:v>
                </c:pt>
                <c:pt idx="2">
                  <c:v>The curriculum is in line  with the current needs of the industry</c:v>
                </c:pt>
                <c:pt idx="3">
                  <c:v>For the successful dissmination of the syllabus, ICT tools are used effectively</c:v>
                </c:pt>
                <c:pt idx="4">
                  <c:v>Periodic assessments are conducted as per schedule</c:v>
                </c:pt>
              </c:strCache>
            </c:strRef>
          </c:cat>
          <c:val>
            <c:numRef>
              <c:f>Sheet2!$E$2:$E$6</c:f>
              <c:numCache>
                <c:formatCode>General</c:formatCode>
                <c:ptCount val="5"/>
                <c:pt idx="0">
                  <c:v>20</c:v>
                </c:pt>
                <c:pt idx="1">
                  <c:v>21</c:v>
                </c:pt>
                <c:pt idx="2">
                  <c:v>23</c:v>
                </c:pt>
                <c:pt idx="3">
                  <c:v>27</c:v>
                </c:pt>
                <c:pt idx="4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1DC-4D69-A078-30AA1B678E0E}"/>
            </c:ext>
          </c:extLst>
        </c:ser>
        <c:ser>
          <c:idx val="3"/>
          <c:order val="3"/>
          <c:tx>
            <c:strRef>
              <c:f>Sheet2!$F$1</c:f>
              <c:strCache>
                <c:ptCount val="1"/>
                <c:pt idx="0">
                  <c:v>DISSATISFIED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Sheet2!$B$2:$B$6</c:f>
              <c:strCache>
                <c:ptCount val="5"/>
                <c:pt idx="0">
                  <c:v>Faculty explains the relevance of the syllabus at the beginning  and executes it accordingly</c:v>
                </c:pt>
                <c:pt idx="1">
                  <c:v>The faculty comes well prepared for the lecture and effectively complete the syllabus</c:v>
                </c:pt>
                <c:pt idx="2">
                  <c:v>The curriculum is in line  with the current needs of the industry</c:v>
                </c:pt>
                <c:pt idx="3">
                  <c:v>For the successful dissmination of the syllabus, ICT tools are used effectively</c:v>
                </c:pt>
                <c:pt idx="4">
                  <c:v>Periodic assessments are conducted as per schedule</c:v>
                </c:pt>
              </c:strCache>
            </c:strRef>
          </c:cat>
          <c:val>
            <c:numRef>
              <c:f>Sheet2!$F$2:$F$6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1DC-4D69-A078-30AA1B678E0E}"/>
            </c:ext>
          </c:extLst>
        </c:ser>
        <c:ser>
          <c:idx val="4"/>
          <c:order val="4"/>
          <c:tx>
            <c:strRef>
              <c:f>Sheet2!$G$1</c:f>
              <c:strCache>
                <c:ptCount val="1"/>
                <c:pt idx="0">
                  <c:v>HIGHLY DISSATISFIED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Sheet2!$B$2:$B$6</c:f>
              <c:strCache>
                <c:ptCount val="5"/>
                <c:pt idx="0">
                  <c:v>Faculty explains the relevance of the syllabus at the beginning  and executes it accordingly</c:v>
                </c:pt>
                <c:pt idx="1">
                  <c:v>The faculty comes well prepared for the lecture and effectively complete the syllabus</c:v>
                </c:pt>
                <c:pt idx="2">
                  <c:v>The curriculum is in line  with the current needs of the industry</c:v>
                </c:pt>
                <c:pt idx="3">
                  <c:v>For the successful dissmination of the syllabus, ICT tools are used effectively</c:v>
                </c:pt>
                <c:pt idx="4">
                  <c:v>Periodic assessments are conducted as per schedule</c:v>
                </c:pt>
              </c:strCache>
            </c:strRef>
          </c:cat>
          <c:val>
            <c:numRef>
              <c:f>Sheet2!$G$2:$G$6</c:f>
              <c:numCache>
                <c:formatCode>General</c:formatCode>
                <c:ptCount val="5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1DC-4D69-A078-30AA1B678E0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65641936"/>
        <c:axId val="2070706512"/>
      </c:barChart>
      <c:catAx>
        <c:axId val="65641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0706512"/>
        <c:crosses val="autoZero"/>
        <c:auto val="1"/>
        <c:lblAlgn val="ctr"/>
        <c:lblOffset val="100"/>
        <c:noMultiLvlLbl val="0"/>
      </c:catAx>
      <c:valAx>
        <c:axId val="20707065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641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IN" sz="2000" dirty="0"/>
              <a:t>LIBRARY</a:t>
            </a:r>
            <a:r>
              <a:rPr lang="en-US" sz="2000" b="1" i="0" u="none" strike="noStrike" kern="1200" spc="100" baseline="0" dirty="0">
                <a:solidFill>
                  <a:srgbClr val="FFFFFF">
                    <a:lumMod val="95000"/>
                  </a:srgbClr>
                </a:solidFill>
                <a:effectLst>
                  <a:outerShdw blurRad="50800" dist="38100" dir="5400000" algn="t" rotWithShape="0">
                    <a:srgbClr val="000000">
                      <a:alpha val="40000"/>
                    </a:srgbClr>
                  </a:outerShdw>
                </a:effectLst>
              </a:rPr>
              <a:t>(In Percentage)</a:t>
            </a:r>
            <a:endParaRPr lang="en-IN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Sheet3!$C$1</c:f>
              <c:strCache>
                <c:ptCount val="1"/>
                <c:pt idx="0">
                  <c:v>HIGHLY SATISFIED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Sheet3!$B$2:$B$5</c:f>
              <c:strCache>
                <c:ptCount val="4"/>
                <c:pt idx="0">
                  <c:v>Are you satisfied with the Book Bank Facility</c:v>
                </c:pt>
                <c:pt idx="1">
                  <c:v>The prescribed books are available in the library</c:v>
                </c:pt>
                <c:pt idx="2">
                  <c:v>The library staff are cooperative and helpful</c:v>
                </c:pt>
                <c:pt idx="3">
                  <c:v>Reading room/ space in library is satisfactory</c:v>
                </c:pt>
              </c:strCache>
            </c:strRef>
          </c:cat>
          <c:val>
            <c:numRef>
              <c:f>Sheet3!$C$2:$C$5</c:f>
              <c:numCache>
                <c:formatCode>General</c:formatCode>
                <c:ptCount val="4"/>
                <c:pt idx="0">
                  <c:v>31</c:v>
                </c:pt>
                <c:pt idx="1">
                  <c:v>29</c:v>
                </c:pt>
                <c:pt idx="2">
                  <c:v>32</c:v>
                </c:pt>
                <c:pt idx="3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FC-4459-9806-878FD25A9AD7}"/>
            </c:ext>
          </c:extLst>
        </c:ser>
        <c:ser>
          <c:idx val="1"/>
          <c:order val="1"/>
          <c:tx>
            <c:strRef>
              <c:f>Sheet3!$D$1</c:f>
              <c:strCache>
                <c:ptCount val="1"/>
                <c:pt idx="0">
                  <c:v>SATISFIED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Sheet3!$B$2:$B$5</c:f>
              <c:strCache>
                <c:ptCount val="4"/>
                <c:pt idx="0">
                  <c:v>Are you satisfied with the Book Bank Facility</c:v>
                </c:pt>
                <c:pt idx="1">
                  <c:v>The prescribed books are available in the library</c:v>
                </c:pt>
                <c:pt idx="2">
                  <c:v>The library staff are cooperative and helpful</c:v>
                </c:pt>
                <c:pt idx="3">
                  <c:v>Reading room/ space in library is satisfactory</c:v>
                </c:pt>
              </c:strCache>
            </c:strRef>
          </c:cat>
          <c:val>
            <c:numRef>
              <c:f>Sheet3!$D$2:$D$5</c:f>
              <c:numCache>
                <c:formatCode>General</c:formatCode>
                <c:ptCount val="4"/>
                <c:pt idx="0">
                  <c:v>35</c:v>
                </c:pt>
                <c:pt idx="1">
                  <c:v>37</c:v>
                </c:pt>
                <c:pt idx="2">
                  <c:v>34</c:v>
                </c:pt>
                <c:pt idx="3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FC-4459-9806-878FD25A9AD7}"/>
            </c:ext>
          </c:extLst>
        </c:ser>
        <c:ser>
          <c:idx val="2"/>
          <c:order val="2"/>
          <c:tx>
            <c:strRef>
              <c:f>Sheet3!$E$1</c:f>
              <c:strCache>
                <c:ptCount val="1"/>
                <c:pt idx="0">
                  <c:v>AVERAGE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Sheet3!$B$2:$B$5</c:f>
              <c:strCache>
                <c:ptCount val="4"/>
                <c:pt idx="0">
                  <c:v>Are you satisfied with the Book Bank Facility</c:v>
                </c:pt>
                <c:pt idx="1">
                  <c:v>The prescribed books are available in the library</c:v>
                </c:pt>
                <c:pt idx="2">
                  <c:v>The library staff are cooperative and helpful</c:v>
                </c:pt>
                <c:pt idx="3">
                  <c:v>Reading room/ space in library is satisfactory</c:v>
                </c:pt>
              </c:strCache>
            </c:strRef>
          </c:cat>
          <c:val>
            <c:numRef>
              <c:f>Sheet3!$E$2:$E$5</c:f>
              <c:numCache>
                <c:formatCode>General</c:formatCode>
                <c:ptCount val="4"/>
                <c:pt idx="0">
                  <c:v>22</c:v>
                </c:pt>
                <c:pt idx="1">
                  <c:v>22</c:v>
                </c:pt>
                <c:pt idx="2">
                  <c:v>22</c:v>
                </c:pt>
                <c:pt idx="3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0FC-4459-9806-878FD25A9AD7}"/>
            </c:ext>
          </c:extLst>
        </c:ser>
        <c:ser>
          <c:idx val="3"/>
          <c:order val="3"/>
          <c:tx>
            <c:strRef>
              <c:f>Sheet3!$F$1</c:f>
              <c:strCache>
                <c:ptCount val="1"/>
                <c:pt idx="0">
                  <c:v>DISSATISFIED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Sheet3!$B$2:$B$5</c:f>
              <c:strCache>
                <c:ptCount val="4"/>
                <c:pt idx="0">
                  <c:v>Are you satisfied with the Book Bank Facility</c:v>
                </c:pt>
                <c:pt idx="1">
                  <c:v>The prescribed books are available in the library</c:v>
                </c:pt>
                <c:pt idx="2">
                  <c:v>The library staff are cooperative and helpful</c:v>
                </c:pt>
                <c:pt idx="3">
                  <c:v>Reading room/ space in library is satisfactory</c:v>
                </c:pt>
              </c:strCache>
            </c:strRef>
          </c:cat>
          <c:val>
            <c:numRef>
              <c:f>Sheet3!$F$2:$F$5</c:f>
              <c:numCache>
                <c:formatCode>General</c:formatCode>
                <c:ptCount val="4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0FC-4459-9806-878FD25A9AD7}"/>
            </c:ext>
          </c:extLst>
        </c:ser>
        <c:ser>
          <c:idx val="4"/>
          <c:order val="4"/>
          <c:tx>
            <c:strRef>
              <c:f>Sheet3!$G$1</c:f>
              <c:strCache>
                <c:ptCount val="1"/>
                <c:pt idx="0">
                  <c:v>HIGHLY DISSATISFIED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Sheet3!$B$2:$B$5</c:f>
              <c:strCache>
                <c:ptCount val="4"/>
                <c:pt idx="0">
                  <c:v>Are you satisfied with the Book Bank Facility</c:v>
                </c:pt>
                <c:pt idx="1">
                  <c:v>The prescribed books are available in the library</c:v>
                </c:pt>
                <c:pt idx="2">
                  <c:v>The library staff are cooperative and helpful</c:v>
                </c:pt>
                <c:pt idx="3">
                  <c:v>Reading room/ space in library is satisfactory</c:v>
                </c:pt>
              </c:strCache>
            </c:strRef>
          </c:cat>
          <c:val>
            <c:numRef>
              <c:f>Sheet3!$G$2:$G$5</c:f>
              <c:numCache>
                <c:formatCode>General</c:formatCode>
                <c:ptCount val="4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0FC-4459-9806-878FD25A9AD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73192400"/>
        <c:axId val="2074836032"/>
      </c:barChart>
      <c:catAx>
        <c:axId val="73192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4836032"/>
        <c:crosses val="autoZero"/>
        <c:auto val="1"/>
        <c:lblAlgn val="ctr"/>
        <c:lblOffset val="100"/>
        <c:noMultiLvlLbl val="0"/>
      </c:catAx>
      <c:valAx>
        <c:axId val="20748360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192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1600" b="1" i="0" u="none" strike="noStrike" kern="1200" spc="100" baseline="0" dirty="0">
                <a:solidFill>
                  <a:srgbClr val="FFFFFF">
                    <a:lumMod val="95000"/>
                  </a:srgbClr>
                </a:solidFill>
                <a:effectLst>
                  <a:outerShdw blurRad="50800" dist="38100" dir="5400000" algn="t" rotWithShape="0">
                    <a:srgbClr val="000000">
                      <a:alpha val="40000"/>
                    </a:srgbClr>
                  </a:outerShdw>
                </a:effectLst>
              </a:rPr>
              <a:t>LITERARY/CULTURAL/REDRESSAL &amp; GRIEVANCES/GUIDANCE&amp; COUNSELING/PLACEMENT CELL(In Percentage)</a:t>
            </a:r>
            <a:endParaRPr lang="en-IN" sz="1600" dirty="0"/>
          </a:p>
        </c:rich>
      </c:tx>
      <c:layout>
        <c:manualLayout>
          <c:xMode val="edge"/>
          <c:yMode val="edge"/>
          <c:x val="0.16864943053838807"/>
          <c:y val="4.67289719626168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Sheet5!$C$1</c:f>
              <c:strCache>
                <c:ptCount val="1"/>
                <c:pt idx="0">
                  <c:v>HIGHLY SATISFIED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Sheet5!$B$2:$B$5</c:f>
              <c:strCache>
                <c:ptCount val="4"/>
                <c:pt idx="0">
                  <c:v> Literary/ Cultural Cell is proactive </c:v>
                </c:pt>
                <c:pt idx="1">
                  <c:v> Redressal of Grievances are done on time </c:v>
                </c:pt>
                <c:pt idx="2">
                  <c:v> Guidance and Counseling Cell is active in the college</c:v>
                </c:pt>
                <c:pt idx="3">
                  <c:v>The functioning of the Placement Cell is satisfactory</c:v>
                </c:pt>
              </c:strCache>
            </c:strRef>
          </c:cat>
          <c:val>
            <c:numRef>
              <c:f>Sheet5!$C$2:$C$5</c:f>
              <c:numCache>
                <c:formatCode>General</c:formatCode>
                <c:ptCount val="4"/>
                <c:pt idx="0">
                  <c:v>35</c:v>
                </c:pt>
                <c:pt idx="1">
                  <c:v>30</c:v>
                </c:pt>
                <c:pt idx="2">
                  <c:v>32</c:v>
                </c:pt>
                <c:pt idx="3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34-477B-BF83-618F10180387}"/>
            </c:ext>
          </c:extLst>
        </c:ser>
        <c:ser>
          <c:idx val="1"/>
          <c:order val="1"/>
          <c:tx>
            <c:strRef>
              <c:f>Sheet5!$D$1</c:f>
              <c:strCache>
                <c:ptCount val="1"/>
                <c:pt idx="0">
                  <c:v>SATISFIED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Sheet5!$B$2:$B$5</c:f>
              <c:strCache>
                <c:ptCount val="4"/>
                <c:pt idx="0">
                  <c:v> Literary/ Cultural Cell is proactive </c:v>
                </c:pt>
                <c:pt idx="1">
                  <c:v> Redressal of Grievances are done on time </c:v>
                </c:pt>
                <c:pt idx="2">
                  <c:v> Guidance and Counseling Cell is active in the college</c:v>
                </c:pt>
                <c:pt idx="3">
                  <c:v>The functioning of the Placement Cell is satisfactory</c:v>
                </c:pt>
              </c:strCache>
            </c:strRef>
          </c:cat>
          <c:val>
            <c:numRef>
              <c:f>Sheet5!$D$2:$D$5</c:f>
              <c:numCache>
                <c:formatCode>General</c:formatCode>
                <c:ptCount val="4"/>
                <c:pt idx="0">
                  <c:v>39</c:v>
                </c:pt>
                <c:pt idx="1">
                  <c:v>42</c:v>
                </c:pt>
                <c:pt idx="2">
                  <c:v>41</c:v>
                </c:pt>
                <c:pt idx="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34-477B-BF83-618F10180387}"/>
            </c:ext>
          </c:extLst>
        </c:ser>
        <c:ser>
          <c:idx val="2"/>
          <c:order val="2"/>
          <c:tx>
            <c:strRef>
              <c:f>Sheet5!$E$1</c:f>
              <c:strCache>
                <c:ptCount val="1"/>
                <c:pt idx="0">
                  <c:v>AVERAGE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Sheet5!$B$2:$B$5</c:f>
              <c:strCache>
                <c:ptCount val="4"/>
                <c:pt idx="0">
                  <c:v> Literary/ Cultural Cell is proactive </c:v>
                </c:pt>
                <c:pt idx="1">
                  <c:v> Redressal of Grievances are done on time </c:v>
                </c:pt>
                <c:pt idx="2">
                  <c:v> Guidance and Counseling Cell is active in the college</c:v>
                </c:pt>
                <c:pt idx="3">
                  <c:v>The functioning of the Placement Cell is satisfactory</c:v>
                </c:pt>
              </c:strCache>
            </c:strRef>
          </c:cat>
          <c:val>
            <c:numRef>
              <c:f>Sheet5!$E$2:$E$5</c:f>
              <c:numCache>
                <c:formatCode>General</c:formatCode>
                <c:ptCount val="4"/>
                <c:pt idx="0">
                  <c:v>20</c:v>
                </c:pt>
                <c:pt idx="1">
                  <c:v>22</c:v>
                </c:pt>
                <c:pt idx="2">
                  <c:v>22</c:v>
                </c:pt>
                <c:pt idx="3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34-477B-BF83-618F10180387}"/>
            </c:ext>
          </c:extLst>
        </c:ser>
        <c:ser>
          <c:idx val="3"/>
          <c:order val="3"/>
          <c:tx>
            <c:strRef>
              <c:f>Sheet5!$F$1</c:f>
              <c:strCache>
                <c:ptCount val="1"/>
                <c:pt idx="0">
                  <c:v>DISSATISFIED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Sheet5!$B$2:$B$5</c:f>
              <c:strCache>
                <c:ptCount val="4"/>
                <c:pt idx="0">
                  <c:v> Literary/ Cultural Cell is proactive </c:v>
                </c:pt>
                <c:pt idx="1">
                  <c:v> Redressal of Grievances are done on time </c:v>
                </c:pt>
                <c:pt idx="2">
                  <c:v> Guidance and Counseling Cell is active in the college</c:v>
                </c:pt>
                <c:pt idx="3">
                  <c:v>The functioning of the Placement Cell is satisfactory</c:v>
                </c:pt>
              </c:strCache>
            </c:strRef>
          </c:cat>
          <c:val>
            <c:numRef>
              <c:f>Sheet5!$F$2:$F$5</c:f>
              <c:numCache>
                <c:formatCode>General</c:formatCode>
                <c:ptCount val="4"/>
                <c:pt idx="0">
                  <c:v>4</c:v>
                </c:pt>
                <c:pt idx="1">
                  <c:v>4</c:v>
                </c:pt>
                <c:pt idx="2">
                  <c:v>3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034-477B-BF83-618F10180387}"/>
            </c:ext>
          </c:extLst>
        </c:ser>
        <c:ser>
          <c:idx val="4"/>
          <c:order val="4"/>
          <c:tx>
            <c:strRef>
              <c:f>Sheet5!$G$1</c:f>
              <c:strCache>
                <c:ptCount val="1"/>
                <c:pt idx="0">
                  <c:v>HIGHLY DISSATISFIED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Sheet5!$B$2:$B$5</c:f>
              <c:strCache>
                <c:ptCount val="4"/>
                <c:pt idx="0">
                  <c:v> Literary/ Cultural Cell is proactive </c:v>
                </c:pt>
                <c:pt idx="1">
                  <c:v> Redressal of Grievances are done on time </c:v>
                </c:pt>
                <c:pt idx="2">
                  <c:v> Guidance and Counseling Cell is active in the college</c:v>
                </c:pt>
                <c:pt idx="3">
                  <c:v>The functioning of the Placement Cell is satisfactory</c:v>
                </c:pt>
              </c:strCache>
            </c:strRef>
          </c:cat>
          <c:val>
            <c:numRef>
              <c:f>Sheet5!$G$2:$G$5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034-477B-BF83-618F1018038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660864784"/>
        <c:axId val="1667241184"/>
      </c:barChart>
      <c:catAx>
        <c:axId val="1660864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7241184"/>
        <c:crosses val="autoZero"/>
        <c:auto val="1"/>
        <c:lblAlgn val="ctr"/>
        <c:lblOffset val="100"/>
        <c:noMultiLvlLbl val="0"/>
      </c:catAx>
      <c:valAx>
        <c:axId val="1667241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0864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IN" sz="1800" dirty="0"/>
              <a:t>ADMINISTRATION</a:t>
            </a:r>
            <a:r>
              <a:rPr lang="en-US" sz="1800" b="1" i="0" u="none" strike="noStrike" kern="1200" spc="100" baseline="0" dirty="0">
                <a:solidFill>
                  <a:srgbClr val="FFFFFF">
                    <a:lumMod val="95000"/>
                  </a:srgbClr>
                </a:solidFill>
                <a:effectLst>
                  <a:outerShdw blurRad="50800" dist="38100" dir="5400000" algn="t" rotWithShape="0">
                    <a:srgbClr val="000000">
                      <a:alpha val="40000"/>
                    </a:srgbClr>
                  </a:outerShdw>
                </a:effectLst>
              </a:rPr>
              <a:t>(In Percentage)</a:t>
            </a:r>
            <a:endParaRPr lang="en-IN" sz="1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Sheet6!$C$1</c:f>
              <c:strCache>
                <c:ptCount val="1"/>
                <c:pt idx="0">
                  <c:v>HIGHLY SATISFIED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Sheet6!$B$2:$B$5</c:f>
              <c:strCache>
                <c:ptCount val="4"/>
                <c:pt idx="0">
                  <c:v>The Principal of the Institution is approachable</c:v>
                </c:pt>
                <c:pt idx="1">
                  <c:v>The office staff are helpful in administrative work</c:v>
                </c:pt>
                <c:pt idx="2">
                  <c:v>Smooth and Swift dealing of the office</c:v>
                </c:pt>
                <c:pt idx="3">
                  <c:v>Availability of Digital facility in office transactions (payment of fees)</c:v>
                </c:pt>
              </c:strCache>
            </c:strRef>
          </c:cat>
          <c:val>
            <c:numRef>
              <c:f>Sheet6!$C$2:$C$5</c:f>
              <c:numCache>
                <c:formatCode>General</c:formatCode>
                <c:ptCount val="4"/>
                <c:pt idx="0">
                  <c:v>43</c:v>
                </c:pt>
                <c:pt idx="1">
                  <c:v>35</c:v>
                </c:pt>
                <c:pt idx="2">
                  <c:v>34</c:v>
                </c:pt>
                <c:pt idx="3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A3-4505-954E-0F6442B3D8EB}"/>
            </c:ext>
          </c:extLst>
        </c:ser>
        <c:ser>
          <c:idx val="1"/>
          <c:order val="1"/>
          <c:tx>
            <c:strRef>
              <c:f>Sheet6!$D$1</c:f>
              <c:strCache>
                <c:ptCount val="1"/>
                <c:pt idx="0">
                  <c:v>SATISFIED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Sheet6!$B$2:$B$5</c:f>
              <c:strCache>
                <c:ptCount val="4"/>
                <c:pt idx="0">
                  <c:v>The Principal of the Institution is approachable</c:v>
                </c:pt>
                <c:pt idx="1">
                  <c:v>The office staff are helpful in administrative work</c:v>
                </c:pt>
                <c:pt idx="2">
                  <c:v>Smooth and Swift dealing of the office</c:v>
                </c:pt>
                <c:pt idx="3">
                  <c:v>Availability of Digital facility in office transactions (payment of fees)</c:v>
                </c:pt>
              </c:strCache>
            </c:strRef>
          </c:cat>
          <c:val>
            <c:numRef>
              <c:f>Sheet6!$D$2:$D$5</c:f>
              <c:numCache>
                <c:formatCode>General</c:formatCode>
                <c:ptCount val="4"/>
                <c:pt idx="0">
                  <c:v>36</c:v>
                </c:pt>
                <c:pt idx="1">
                  <c:v>39</c:v>
                </c:pt>
                <c:pt idx="2">
                  <c:v>37</c:v>
                </c:pt>
                <c:pt idx="3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A3-4505-954E-0F6442B3D8EB}"/>
            </c:ext>
          </c:extLst>
        </c:ser>
        <c:ser>
          <c:idx val="2"/>
          <c:order val="2"/>
          <c:tx>
            <c:strRef>
              <c:f>Sheet6!$E$1</c:f>
              <c:strCache>
                <c:ptCount val="1"/>
                <c:pt idx="0">
                  <c:v>AVERAGE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Sheet6!$B$2:$B$5</c:f>
              <c:strCache>
                <c:ptCount val="4"/>
                <c:pt idx="0">
                  <c:v>The Principal of the Institution is approachable</c:v>
                </c:pt>
                <c:pt idx="1">
                  <c:v>The office staff are helpful in administrative work</c:v>
                </c:pt>
                <c:pt idx="2">
                  <c:v>Smooth and Swift dealing of the office</c:v>
                </c:pt>
                <c:pt idx="3">
                  <c:v>Availability of Digital facility in office transactions (payment of fees)</c:v>
                </c:pt>
              </c:strCache>
            </c:strRef>
          </c:cat>
          <c:val>
            <c:numRef>
              <c:f>Sheet6!$E$2:$E$5</c:f>
              <c:numCache>
                <c:formatCode>General</c:formatCode>
                <c:ptCount val="4"/>
                <c:pt idx="0">
                  <c:v>17</c:v>
                </c:pt>
                <c:pt idx="1">
                  <c:v>20</c:v>
                </c:pt>
                <c:pt idx="2">
                  <c:v>22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6A3-4505-954E-0F6442B3D8EB}"/>
            </c:ext>
          </c:extLst>
        </c:ser>
        <c:ser>
          <c:idx val="3"/>
          <c:order val="3"/>
          <c:tx>
            <c:strRef>
              <c:f>Sheet6!$F$1</c:f>
              <c:strCache>
                <c:ptCount val="1"/>
                <c:pt idx="0">
                  <c:v>DISSATISFIED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Sheet6!$B$2:$B$5</c:f>
              <c:strCache>
                <c:ptCount val="4"/>
                <c:pt idx="0">
                  <c:v>The Principal of the Institution is approachable</c:v>
                </c:pt>
                <c:pt idx="1">
                  <c:v>The office staff are helpful in administrative work</c:v>
                </c:pt>
                <c:pt idx="2">
                  <c:v>Smooth and Swift dealing of the office</c:v>
                </c:pt>
                <c:pt idx="3">
                  <c:v>Availability of Digital facility in office transactions (payment of fees)</c:v>
                </c:pt>
              </c:strCache>
            </c:strRef>
          </c:cat>
          <c:val>
            <c:numRef>
              <c:f>Sheet6!$F$2:$F$5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6A3-4505-954E-0F6442B3D8EB}"/>
            </c:ext>
          </c:extLst>
        </c:ser>
        <c:ser>
          <c:idx val="4"/>
          <c:order val="4"/>
          <c:tx>
            <c:strRef>
              <c:f>Sheet6!$G$1</c:f>
              <c:strCache>
                <c:ptCount val="1"/>
                <c:pt idx="0">
                  <c:v>HIGHLY DISSATISFIED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Sheet6!$B$2:$B$5</c:f>
              <c:strCache>
                <c:ptCount val="4"/>
                <c:pt idx="0">
                  <c:v>The Principal of the Institution is approachable</c:v>
                </c:pt>
                <c:pt idx="1">
                  <c:v>The office staff are helpful in administrative work</c:v>
                </c:pt>
                <c:pt idx="2">
                  <c:v>Smooth and Swift dealing of the office</c:v>
                </c:pt>
                <c:pt idx="3">
                  <c:v>Availability of Digital facility in office transactions (payment of fees)</c:v>
                </c:pt>
              </c:strCache>
            </c:strRef>
          </c:cat>
          <c:val>
            <c:numRef>
              <c:f>Sheet6!$G$2:$G$5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6A3-4505-954E-0F6442B3D8E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52773840"/>
        <c:axId val="2113803072"/>
      </c:barChart>
      <c:catAx>
        <c:axId val="52773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3803072"/>
        <c:crosses val="autoZero"/>
        <c:auto val="1"/>
        <c:lblAlgn val="ctr"/>
        <c:lblOffset val="100"/>
        <c:noMultiLvlLbl val="0"/>
      </c:catAx>
      <c:valAx>
        <c:axId val="21138030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73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IN" sz="2000" dirty="0"/>
              <a:t>INFRASTRUCTURE</a:t>
            </a:r>
            <a:r>
              <a:rPr lang="en-US" sz="2000" b="1" i="0" u="none" strike="noStrike" kern="1200" spc="100" baseline="0" dirty="0">
                <a:solidFill>
                  <a:srgbClr val="FFFFFF">
                    <a:lumMod val="95000"/>
                  </a:srgbClr>
                </a:solidFill>
                <a:effectLst>
                  <a:outerShdw blurRad="50800" dist="38100" dir="5400000" algn="t" rotWithShape="0">
                    <a:srgbClr val="000000">
                      <a:alpha val="40000"/>
                    </a:srgbClr>
                  </a:outerShdw>
                </a:effectLst>
              </a:rPr>
              <a:t>(In Percentage)</a:t>
            </a:r>
            <a:endParaRPr lang="en-IN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Sheet7!$C$1</c:f>
              <c:strCache>
                <c:ptCount val="1"/>
                <c:pt idx="0">
                  <c:v>HIGHLY SATISFIED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Sheet7!$B$2:$B$8</c:f>
              <c:strCache>
                <c:ptCount val="7"/>
                <c:pt idx="0">
                  <c:v>     The campus is green and eco-friendly</c:v>
                </c:pt>
                <c:pt idx="1">
                  <c:v>     Girls common rooms are available</c:v>
                </c:pt>
                <c:pt idx="2">
                  <c:v>The classrooms are clean, maintained and well ventilated</c:v>
                </c:pt>
                <c:pt idx="3">
                  <c:v>    Purified drinking water is available in the campus</c:v>
                </c:pt>
                <c:pt idx="4">
                  <c:v>  Toilets/washrooms are hygienic and properly maintained</c:v>
                </c:pt>
                <c:pt idx="5">
                  <c:v>    Canteen facilities are adequate</c:v>
                </c:pt>
                <c:pt idx="6">
                  <c:v>    The sports complex / Gymnasium facility  of the college has adequate facility</c:v>
                </c:pt>
              </c:strCache>
            </c:strRef>
          </c:cat>
          <c:val>
            <c:numRef>
              <c:f>Sheet7!$C$2:$C$8</c:f>
              <c:numCache>
                <c:formatCode>General</c:formatCode>
                <c:ptCount val="7"/>
                <c:pt idx="0">
                  <c:v>52</c:v>
                </c:pt>
                <c:pt idx="1">
                  <c:v>42</c:v>
                </c:pt>
                <c:pt idx="2">
                  <c:v>41</c:v>
                </c:pt>
                <c:pt idx="3">
                  <c:v>44</c:v>
                </c:pt>
                <c:pt idx="4">
                  <c:v>35</c:v>
                </c:pt>
                <c:pt idx="5">
                  <c:v>31</c:v>
                </c:pt>
                <c:pt idx="6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96-46F0-B0CA-1713465CBF85}"/>
            </c:ext>
          </c:extLst>
        </c:ser>
        <c:ser>
          <c:idx val="1"/>
          <c:order val="1"/>
          <c:tx>
            <c:strRef>
              <c:f>Sheet7!$D$1</c:f>
              <c:strCache>
                <c:ptCount val="1"/>
                <c:pt idx="0">
                  <c:v>SATISFIED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Sheet7!$B$2:$B$8</c:f>
              <c:strCache>
                <c:ptCount val="7"/>
                <c:pt idx="0">
                  <c:v>     The campus is green and eco-friendly</c:v>
                </c:pt>
                <c:pt idx="1">
                  <c:v>     Girls common rooms are available</c:v>
                </c:pt>
                <c:pt idx="2">
                  <c:v>The classrooms are clean, maintained and well ventilated</c:v>
                </c:pt>
                <c:pt idx="3">
                  <c:v>    Purified drinking water is available in the campus</c:v>
                </c:pt>
                <c:pt idx="4">
                  <c:v>  Toilets/washrooms are hygienic and properly maintained</c:v>
                </c:pt>
                <c:pt idx="5">
                  <c:v>    Canteen facilities are adequate</c:v>
                </c:pt>
                <c:pt idx="6">
                  <c:v>    The sports complex / Gymnasium facility  of the college has adequate facility</c:v>
                </c:pt>
              </c:strCache>
            </c:strRef>
          </c:cat>
          <c:val>
            <c:numRef>
              <c:f>Sheet7!$D$2:$D$8</c:f>
              <c:numCache>
                <c:formatCode>General</c:formatCode>
                <c:ptCount val="7"/>
                <c:pt idx="0">
                  <c:v>34</c:v>
                </c:pt>
                <c:pt idx="1">
                  <c:v>39</c:v>
                </c:pt>
                <c:pt idx="2">
                  <c:v>39</c:v>
                </c:pt>
                <c:pt idx="3">
                  <c:v>39</c:v>
                </c:pt>
                <c:pt idx="4">
                  <c:v>38</c:v>
                </c:pt>
                <c:pt idx="5">
                  <c:v>39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96-46F0-B0CA-1713465CBF85}"/>
            </c:ext>
          </c:extLst>
        </c:ser>
        <c:ser>
          <c:idx val="2"/>
          <c:order val="2"/>
          <c:tx>
            <c:strRef>
              <c:f>Sheet7!$E$1</c:f>
              <c:strCache>
                <c:ptCount val="1"/>
                <c:pt idx="0">
                  <c:v>AVERAGE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Sheet7!$B$2:$B$8</c:f>
              <c:strCache>
                <c:ptCount val="7"/>
                <c:pt idx="0">
                  <c:v>     The campus is green and eco-friendly</c:v>
                </c:pt>
                <c:pt idx="1">
                  <c:v>     Girls common rooms are available</c:v>
                </c:pt>
                <c:pt idx="2">
                  <c:v>The classrooms are clean, maintained and well ventilated</c:v>
                </c:pt>
                <c:pt idx="3">
                  <c:v>    Purified drinking water is available in the campus</c:v>
                </c:pt>
                <c:pt idx="4">
                  <c:v>  Toilets/washrooms are hygienic and properly maintained</c:v>
                </c:pt>
                <c:pt idx="5">
                  <c:v>    Canteen facilities are adequate</c:v>
                </c:pt>
                <c:pt idx="6">
                  <c:v>    The sports complex / Gymnasium facility  of the college has adequate facility</c:v>
                </c:pt>
              </c:strCache>
            </c:strRef>
          </c:cat>
          <c:val>
            <c:numRef>
              <c:f>Sheet7!$E$2:$E$8</c:f>
              <c:numCache>
                <c:formatCode>General</c:formatCode>
                <c:ptCount val="7"/>
                <c:pt idx="0">
                  <c:v>10</c:v>
                </c:pt>
                <c:pt idx="1">
                  <c:v>13</c:v>
                </c:pt>
                <c:pt idx="2">
                  <c:v>14</c:v>
                </c:pt>
                <c:pt idx="3">
                  <c:v>12</c:v>
                </c:pt>
                <c:pt idx="4">
                  <c:v>15</c:v>
                </c:pt>
                <c:pt idx="5">
                  <c:v>16</c:v>
                </c:pt>
                <c:pt idx="6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F96-46F0-B0CA-1713465CBF85}"/>
            </c:ext>
          </c:extLst>
        </c:ser>
        <c:ser>
          <c:idx val="3"/>
          <c:order val="3"/>
          <c:tx>
            <c:strRef>
              <c:f>Sheet7!$F$1</c:f>
              <c:strCache>
                <c:ptCount val="1"/>
                <c:pt idx="0">
                  <c:v>DISSATISFIED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Sheet7!$B$2:$B$8</c:f>
              <c:strCache>
                <c:ptCount val="7"/>
                <c:pt idx="0">
                  <c:v>     The campus is green and eco-friendly</c:v>
                </c:pt>
                <c:pt idx="1">
                  <c:v>     Girls common rooms are available</c:v>
                </c:pt>
                <c:pt idx="2">
                  <c:v>The classrooms are clean, maintained and well ventilated</c:v>
                </c:pt>
                <c:pt idx="3">
                  <c:v>    Purified drinking water is available in the campus</c:v>
                </c:pt>
                <c:pt idx="4">
                  <c:v>  Toilets/washrooms are hygienic and properly maintained</c:v>
                </c:pt>
                <c:pt idx="5">
                  <c:v>    Canteen facilities are adequate</c:v>
                </c:pt>
                <c:pt idx="6">
                  <c:v>    The sports complex / Gymnasium facility  of the college has adequate facility</c:v>
                </c:pt>
              </c:strCache>
            </c:strRef>
          </c:cat>
          <c:val>
            <c:numRef>
              <c:f>Sheet7!$F$2:$F$8</c:f>
              <c:numCache>
                <c:formatCode>General</c:formatCode>
                <c:ptCount val="7"/>
                <c:pt idx="0">
                  <c:v>2</c:v>
                </c:pt>
                <c:pt idx="1">
                  <c:v>4</c:v>
                </c:pt>
                <c:pt idx="2">
                  <c:v>3</c:v>
                </c:pt>
                <c:pt idx="3">
                  <c:v>3</c:v>
                </c:pt>
                <c:pt idx="4">
                  <c:v>6</c:v>
                </c:pt>
                <c:pt idx="5">
                  <c:v>8</c:v>
                </c:pt>
                <c:pt idx="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F96-46F0-B0CA-1713465CBF85}"/>
            </c:ext>
          </c:extLst>
        </c:ser>
        <c:ser>
          <c:idx val="4"/>
          <c:order val="4"/>
          <c:tx>
            <c:strRef>
              <c:f>Sheet7!$G$1</c:f>
              <c:strCache>
                <c:ptCount val="1"/>
                <c:pt idx="0">
                  <c:v>HIGHLY DISSATISFIED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Sheet7!$B$2:$B$8</c:f>
              <c:strCache>
                <c:ptCount val="7"/>
                <c:pt idx="0">
                  <c:v>     The campus is green and eco-friendly</c:v>
                </c:pt>
                <c:pt idx="1">
                  <c:v>     Girls common rooms are available</c:v>
                </c:pt>
                <c:pt idx="2">
                  <c:v>The classrooms are clean, maintained and well ventilated</c:v>
                </c:pt>
                <c:pt idx="3">
                  <c:v>    Purified drinking water is available in the campus</c:v>
                </c:pt>
                <c:pt idx="4">
                  <c:v>  Toilets/washrooms are hygienic and properly maintained</c:v>
                </c:pt>
                <c:pt idx="5">
                  <c:v>    Canteen facilities are adequate</c:v>
                </c:pt>
                <c:pt idx="6">
                  <c:v>    The sports complex / Gymnasium facility  of the college has adequate facility</c:v>
                </c:pt>
              </c:strCache>
            </c:strRef>
          </c:cat>
          <c:val>
            <c:numRef>
              <c:f>Sheet7!$G$2:$G$8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2</c:v>
                </c:pt>
                <c:pt idx="4">
                  <c:v>6</c:v>
                </c:pt>
                <c:pt idx="5">
                  <c:v>6</c:v>
                </c:pt>
                <c:pt idx="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F96-46F0-B0CA-1713465CBF8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32047904"/>
        <c:axId val="249943504"/>
      </c:barChart>
      <c:catAx>
        <c:axId val="232047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9943504"/>
        <c:crosses val="autoZero"/>
        <c:auto val="1"/>
        <c:lblAlgn val="ctr"/>
        <c:lblOffset val="100"/>
        <c:noMultiLvlLbl val="0"/>
      </c:catAx>
      <c:valAx>
        <c:axId val="2499435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204790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37A03-7F9B-4C43-90AD-52D600213E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167600-5CA5-4B83-9979-5644E6D153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05DD4E-A6B3-46A5-8EAE-811119D0A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A7C74-59D6-423B-AD20-56E0E29E9915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8D77FF-3F3B-4DB4-8392-0B9659D2E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011943-DC03-4B2F-A572-96F8E0D8F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F9959-5260-4191-9C53-5C3AD5E04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97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381EE-D63C-4BB4-BEB6-28E9C1196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141FBB-3631-45B4-B407-1F54B271CF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65BCCB-B38C-4DB7-8107-D87E23F09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A7C74-59D6-423B-AD20-56E0E29E9915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093BC-96B1-4D40-9243-9E062F932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500E31-9116-49E1-A0B4-1390AF468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F9959-5260-4191-9C53-5C3AD5E04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683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5BE1DD-CF6C-4087-8754-C1A6CC92BD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3944F1-45D0-4E25-ADCA-6904407749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F36A57-CB85-4CB8-81DC-EBE5EBA52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A7C74-59D6-423B-AD20-56E0E29E9915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FBD6C-A488-4964-BF5A-A8ACDD6C4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BEBE8F-8FD3-4AE0-8EF8-7C1D6655E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F9959-5260-4191-9C53-5C3AD5E04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088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E350F-6127-43D2-9721-0565E95EA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76054-875C-446E-96FE-0A8550192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FD2A3-1E7B-4DF2-8E05-F84191080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A7C74-59D6-423B-AD20-56E0E29E9915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94D017-4BFE-47C5-8C65-802D41192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9C136-DC9D-4566-B9C3-E602D3306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F9959-5260-4191-9C53-5C3AD5E04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6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84C85-7E33-489F-93EB-294868BF2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285261-46F9-4787-8F31-7EB0898675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D47FA9-7776-4378-9957-1BF2C67B8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A7C74-59D6-423B-AD20-56E0E29E9915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E8B74-0B75-44B7-8892-2AC99FD1E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AC01F1-E359-4E1B-9F75-48B01016F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F9959-5260-4191-9C53-5C3AD5E04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38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6853D-0A9F-420B-BEE1-9925608B9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739F5-3518-4FF4-85E8-CADBA541B5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EF38DA-B690-4063-B1D6-691D5A15B9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679072-7B8B-4D5F-933F-0ACE59D62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A7C74-59D6-423B-AD20-56E0E29E9915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FFC4F4-B92F-4A9B-8D26-4EA49B7D3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74FE55-1E39-4BE4-A9E8-CCBB630E6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F9959-5260-4191-9C53-5C3AD5E04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781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EB5D8-A18A-4646-8034-59488138E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7CCC3C-60B1-47BF-9EB4-6BAC3AE184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739D55-1DD9-41D4-B6D6-A6D46152BB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2DB002-E2EC-451E-ACA5-9ACC26AA1E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4115A6-6328-4CA6-95FC-F601BBB8D6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84C6A5-D03F-4BE2-803E-49AAF75AD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A7C74-59D6-423B-AD20-56E0E29E9915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107614-D151-4722-9D3D-EC618BDF8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899316-F990-48AA-B735-54B16DEFB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F9959-5260-4191-9C53-5C3AD5E04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968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897FC-6C34-400C-ADB9-0ADD2B239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2BD7DF-67D8-4A2B-8EDE-FA27BB4E4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A7C74-59D6-423B-AD20-56E0E29E9915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9C1F23-04B9-4E22-A690-23102C02F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14DDB6-F00E-4D19-82D1-9FA4BDF58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F9959-5260-4191-9C53-5C3AD5E04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06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E969D7-112E-42B8-8879-7CDB9CB85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A7C74-59D6-423B-AD20-56E0E29E9915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E8EC7E-67BF-4303-8503-1E8BE30EA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B0AD38-F9F7-4AFD-8791-4CAAFEE0C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F9959-5260-4191-9C53-5C3AD5E04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598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9200D-34F7-43B0-A813-AAC3347EE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2FA02-95EA-48D0-839E-D3E6E3B1E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B20FD6-5C57-4573-BA4D-4610E8D0E5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EE30CA-581D-450B-A8FD-03FA4B800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A7C74-59D6-423B-AD20-56E0E29E9915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E9358-D6FF-4D75-B54D-623243F47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B1618F-9449-46EC-A670-3647DD9F1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F9959-5260-4191-9C53-5C3AD5E04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51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448CD-AE6E-4F90-9B43-D747A4DA4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20E0C0-0458-49F2-9AED-473E317A65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4161EB-18BF-434E-8350-57004157E2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25E066-EB20-4C0B-847F-BE9DE6764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A7C74-59D6-423B-AD20-56E0E29E9915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E322A3-7099-43DB-8221-19090EABF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6A10D1-1619-4903-8EF5-04EF17BD0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F9959-5260-4191-9C53-5C3AD5E04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60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2DE521-2312-4FE8-8187-D059D93E9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1CC538-D90A-497E-8F6C-DECE91C7B4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A7339-0D31-4716-9D9E-288951C6A2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A7C74-59D6-423B-AD20-56E0E29E9915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A4D19E-0518-4169-8527-A1087A647B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A71D7D-823C-49ED-B17B-30311C3AE3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F9959-5260-4191-9C53-5C3AD5E04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695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53D7732-B257-12CE-216E-A4CF48C5F7AC}"/>
              </a:ext>
            </a:extLst>
          </p:cNvPr>
          <p:cNvSpPr txBox="1"/>
          <p:nvPr/>
        </p:nvSpPr>
        <p:spPr>
          <a:xfrm>
            <a:off x="4384963" y="290946"/>
            <a:ext cx="342207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STUDENTS FEEDBACK (2022-23)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AFE5C97-DF19-BDE7-D1B3-D0A793CAD7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5758779"/>
              </p:ext>
            </p:extLst>
          </p:nvPr>
        </p:nvGraphicFramePr>
        <p:xfrm>
          <a:off x="269507" y="1395663"/>
          <a:ext cx="11367436" cy="4292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1300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7176012-05F2-6D6F-3256-6342DB40B02A}"/>
              </a:ext>
            </a:extLst>
          </p:cNvPr>
          <p:cNvSpPr txBox="1"/>
          <p:nvPr/>
        </p:nvSpPr>
        <p:spPr>
          <a:xfrm>
            <a:off x="4384963" y="290946"/>
            <a:ext cx="342207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STUDENTS FEEDBACK (2022-23)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9277E3C-5103-68F1-CFC8-6347955777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8526213"/>
              </p:ext>
            </p:extLst>
          </p:nvPr>
        </p:nvGraphicFramePr>
        <p:xfrm>
          <a:off x="904776" y="1386038"/>
          <a:ext cx="10693666" cy="4466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4527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5A45814-1306-1F7F-5CC0-0F659902C91A}"/>
              </a:ext>
            </a:extLst>
          </p:cNvPr>
          <p:cNvSpPr txBox="1"/>
          <p:nvPr/>
        </p:nvSpPr>
        <p:spPr>
          <a:xfrm>
            <a:off x="4384963" y="290946"/>
            <a:ext cx="342207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STUDENTS FEEDBACK (2022-23)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D46641B-327E-65F2-0D7B-091483FD84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7664777"/>
              </p:ext>
            </p:extLst>
          </p:nvPr>
        </p:nvGraphicFramePr>
        <p:xfrm>
          <a:off x="433137" y="1347536"/>
          <a:ext cx="11444438" cy="4658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0282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AE044A-813A-DBE7-63B6-16D72739A433}"/>
              </a:ext>
            </a:extLst>
          </p:cNvPr>
          <p:cNvSpPr txBox="1"/>
          <p:nvPr/>
        </p:nvSpPr>
        <p:spPr>
          <a:xfrm>
            <a:off x="4384963" y="290946"/>
            <a:ext cx="342207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STUDENTS FEEDBACK (2022-23)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3653DB0B-B6D3-B292-749A-D3E28BC71C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9411387"/>
              </p:ext>
            </p:extLst>
          </p:nvPr>
        </p:nvGraphicFramePr>
        <p:xfrm>
          <a:off x="847023" y="1270535"/>
          <a:ext cx="10501162" cy="44468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8520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51C30D5-B2C8-D3C5-B932-6E9607393B90}"/>
              </a:ext>
            </a:extLst>
          </p:cNvPr>
          <p:cNvSpPr txBox="1"/>
          <p:nvPr/>
        </p:nvSpPr>
        <p:spPr>
          <a:xfrm>
            <a:off x="4384963" y="290946"/>
            <a:ext cx="342207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STUDENTS FEEDBACK (2022-23)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5969FC7C-AAB5-7B70-D659-F3F416AD23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7295452"/>
              </p:ext>
            </p:extLst>
          </p:nvPr>
        </p:nvGraphicFramePr>
        <p:xfrm>
          <a:off x="731520" y="1463039"/>
          <a:ext cx="10674417" cy="4350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9474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65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Rincey</dc:creator>
  <cp:lastModifiedBy>BIJO ABRAHAM</cp:lastModifiedBy>
  <cp:revision>14</cp:revision>
  <dcterms:created xsi:type="dcterms:W3CDTF">2021-10-05T03:57:54Z</dcterms:created>
  <dcterms:modified xsi:type="dcterms:W3CDTF">2023-11-22T06:08:29Z</dcterms:modified>
</cp:coreProperties>
</file>