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criterion-1\FEEDBACK(2018-19)\Teachers%20feedback%20(2018-19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PARAMETERS(in</a:t>
            </a:r>
            <a:r>
              <a:rPr lang="en-US" baseline="0"/>
              <a:t> percentage)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3440385923981725E-2"/>
          <c:y val="0.13245662354908166"/>
          <c:w val="0.76671697287839025"/>
          <c:h val="0.4365455148352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 Highly Dissatisfied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Sheet3!$B$2:$B$7</c:f>
              <c:strCache>
                <c:ptCount val="6"/>
                <c:pt idx="0">
                  <c:v>Administration of Top Management</c:v>
                </c:pt>
                <c:pt idx="1">
                  <c:v>Work culture of Support Staff(Office,Lab Attendants)</c:v>
                </c:pt>
                <c:pt idx="2">
                  <c:v>Infrastructure and Physical facilities of college</c:v>
                </c:pt>
                <c:pt idx="3">
                  <c:v>Academic and Research environment of the college</c:v>
                </c:pt>
                <c:pt idx="4">
                  <c:v>Application of innovative practices</c:v>
                </c:pt>
                <c:pt idx="5">
                  <c:v>Rate overall Institutional Culture</c:v>
                </c:pt>
              </c:strCache>
            </c:strRef>
          </c:cat>
          <c:val>
            <c:numRef>
              <c:f>Sheet3!$C$2:$C$7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1-4AB8-826B-2004415A1639}"/>
            </c:ext>
          </c:extLst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 Dissatisfied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Sheet3!$B$2:$B$7</c:f>
              <c:strCache>
                <c:ptCount val="6"/>
                <c:pt idx="0">
                  <c:v>Administration of Top Management</c:v>
                </c:pt>
                <c:pt idx="1">
                  <c:v>Work culture of Support Staff(Office,Lab Attendants)</c:v>
                </c:pt>
                <c:pt idx="2">
                  <c:v>Infrastructure and Physical facilities of college</c:v>
                </c:pt>
                <c:pt idx="3">
                  <c:v>Academic and Research environment of the college</c:v>
                </c:pt>
                <c:pt idx="4">
                  <c:v>Application of innovative practices</c:v>
                </c:pt>
                <c:pt idx="5">
                  <c:v>Rate overall Institutional Culture</c:v>
                </c:pt>
              </c:strCache>
            </c:strRef>
          </c:cat>
          <c:val>
            <c:numRef>
              <c:f>Sheet3!$D$2:$D$7</c:f>
              <c:numCache>
                <c:formatCode>General</c:formatCode>
                <c:ptCount val="6"/>
                <c:pt idx="0">
                  <c:v>5</c:v>
                </c:pt>
                <c:pt idx="1">
                  <c:v>12</c:v>
                </c:pt>
                <c:pt idx="2">
                  <c:v>7</c:v>
                </c:pt>
                <c:pt idx="3">
                  <c:v>9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71-4AB8-826B-2004415A1639}"/>
            </c:ext>
          </c:extLst>
        </c:ser>
        <c:ser>
          <c:idx val="2"/>
          <c:order val="2"/>
          <c:tx>
            <c:strRef>
              <c:f>Sheet3!$E$1</c:f>
              <c:strCache>
                <c:ptCount val="1"/>
                <c:pt idx="0">
                  <c:v> Average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Sheet3!$B$2:$B$7</c:f>
              <c:strCache>
                <c:ptCount val="6"/>
                <c:pt idx="0">
                  <c:v>Administration of Top Management</c:v>
                </c:pt>
                <c:pt idx="1">
                  <c:v>Work culture of Support Staff(Office,Lab Attendants)</c:v>
                </c:pt>
                <c:pt idx="2">
                  <c:v>Infrastructure and Physical facilities of college</c:v>
                </c:pt>
                <c:pt idx="3">
                  <c:v>Academic and Research environment of the college</c:v>
                </c:pt>
                <c:pt idx="4">
                  <c:v>Application of innovative practices</c:v>
                </c:pt>
                <c:pt idx="5">
                  <c:v>Rate overall Institutional Culture</c:v>
                </c:pt>
              </c:strCache>
            </c:strRef>
          </c:cat>
          <c:val>
            <c:numRef>
              <c:f>Sheet3!$E$2:$E$7</c:f>
              <c:numCache>
                <c:formatCode>General</c:formatCode>
                <c:ptCount val="6"/>
                <c:pt idx="0">
                  <c:v>7</c:v>
                </c:pt>
                <c:pt idx="1">
                  <c:v>18</c:v>
                </c:pt>
                <c:pt idx="2">
                  <c:v>11</c:v>
                </c:pt>
                <c:pt idx="3">
                  <c:v>21</c:v>
                </c:pt>
                <c:pt idx="4">
                  <c:v>39</c:v>
                </c:pt>
                <c:pt idx="5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71-4AB8-826B-2004415A1639}"/>
            </c:ext>
          </c:extLst>
        </c:ser>
        <c:ser>
          <c:idx val="3"/>
          <c:order val="3"/>
          <c:tx>
            <c:strRef>
              <c:f>Sheet3!$F$1</c:f>
              <c:strCache>
                <c:ptCount val="1"/>
                <c:pt idx="0">
                  <c:v> Satisfied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Sheet3!$B$2:$B$7</c:f>
              <c:strCache>
                <c:ptCount val="6"/>
                <c:pt idx="0">
                  <c:v>Administration of Top Management</c:v>
                </c:pt>
                <c:pt idx="1">
                  <c:v>Work culture of Support Staff(Office,Lab Attendants)</c:v>
                </c:pt>
                <c:pt idx="2">
                  <c:v>Infrastructure and Physical facilities of college</c:v>
                </c:pt>
                <c:pt idx="3">
                  <c:v>Academic and Research environment of the college</c:v>
                </c:pt>
                <c:pt idx="4">
                  <c:v>Application of innovative practices</c:v>
                </c:pt>
                <c:pt idx="5">
                  <c:v>Rate overall Institutional Culture</c:v>
                </c:pt>
              </c:strCache>
            </c:strRef>
          </c:cat>
          <c:val>
            <c:numRef>
              <c:f>Sheet3!$F$2:$F$7</c:f>
              <c:numCache>
                <c:formatCode>General</c:formatCode>
                <c:ptCount val="6"/>
                <c:pt idx="0">
                  <c:v>65</c:v>
                </c:pt>
                <c:pt idx="1">
                  <c:v>51</c:v>
                </c:pt>
                <c:pt idx="2">
                  <c:v>28</c:v>
                </c:pt>
                <c:pt idx="3">
                  <c:v>35</c:v>
                </c:pt>
                <c:pt idx="4">
                  <c:v>30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71-4AB8-826B-2004415A1639}"/>
            </c:ext>
          </c:extLst>
        </c:ser>
        <c:ser>
          <c:idx val="4"/>
          <c:order val="4"/>
          <c:tx>
            <c:strRef>
              <c:f>Sheet3!$G$1</c:f>
              <c:strCache>
                <c:ptCount val="1"/>
                <c:pt idx="0">
                  <c:v> Highly Satisfied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Sheet3!$B$2:$B$7</c:f>
              <c:strCache>
                <c:ptCount val="6"/>
                <c:pt idx="0">
                  <c:v>Administration of Top Management</c:v>
                </c:pt>
                <c:pt idx="1">
                  <c:v>Work culture of Support Staff(Office,Lab Attendants)</c:v>
                </c:pt>
                <c:pt idx="2">
                  <c:v>Infrastructure and Physical facilities of college</c:v>
                </c:pt>
                <c:pt idx="3">
                  <c:v>Academic and Research environment of the college</c:v>
                </c:pt>
                <c:pt idx="4">
                  <c:v>Application of innovative practices</c:v>
                </c:pt>
                <c:pt idx="5">
                  <c:v>Rate overall Institutional Culture</c:v>
                </c:pt>
              </c:strCache>
            </c:strRef>
          </c:cat>
          <c:val>
            <c:numRef>
              <c:f>Sheet3!$G$2:$G$7</c:f>
              <c:numCache>
                <c:formatCode>General</c:formatCode>
                <c:ptCount val="6"/>
                <c:pt idx="0">
                  <c:v>23</c:v>
                </c:pt>
                <c:pt idx="1">
                  <c:v>19</c:v>
                </c:pt>
                <c:pt idx="2">
                  <c:v>54</c:v>
                </c:pt>
                <c:pt idx="3">
                  <c:v>33</c:v>
                </c:pt>
                <c:pt idx="4">
                  <c:v>21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71-4AB8-826B-2004415A16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03600720"/>
        <c:axId val="1232685824"/>
      </c:barChart>
      <c:catAx>
        <c:axId val="130360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685824"/>
        <c:crosses val="autoZero"/>
        <c:auto val="1"/>
        <c:lblAlgn val="ctr"/>
        <c:lblOffset val="100"/>
        <c:noMultiLvlLbl val="0"/>
      </c:catAx>
      <c:valAx>
        <c:axId val="1232685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360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971370873198104"/>
          <c:y val="0.32890722756845264"/>
          <c:w val="0.13627575744243126"/>
          <c:h val="0.4324480281014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91856-D5DF-4FBD-82AE-CF8C1F02A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3D6DE-B434-4C46-A208-8A65107839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B6208-8F81-4CF5-9A87-DDAA85C26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70F09-1AB4-472B-B713-DA0AA68A0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EE1BF-EF60-484A-83D4-8009915C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0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1242A-B4C6-434B-8CBD-A1A880D17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E0A6F1-FF22-4739-B6B9-F6D0E3329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85CE5-15E6-41FC-9422-B339C2D1D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29DB1-B000-438A-8E11-3BBEEE244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90DEC-2CC5-4881-8282-FB2A60D2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3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1BC18C-1670-4875-8290-450D5DB48F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290D8-6C24-470C-80CE-4FC3006FB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A1D1F-9774-4BD5-AF76-1748943C4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F6D54-F756-4951-9884-85D9BDD2C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B3F0F-FA36-4446-B6C7-215AA2B7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B2F59-FCEF-4285-88ED-2409F532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37136-0470-43A2-86F2-024B5C6B5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2244C-3C43-41AF-8327-006E9B4E4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5DF6A-EE0C-4237-8F97-9A4068FF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2BF82-433B-4B41-AC14-07F4B52B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7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320DE-C20A-414C-8C35-A5BD8C505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01B4AE-B21F-4225-BDD0-EFD67A8C9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4AF0D-24F5-4354-91CC-AE14F7E7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E3110-D396-46D0-8114-3E99E2F0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BDC9A-7957-4141-9120-D391DDBED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2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3AF45-4EFE-471B-87C5-DF57EBA3D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B56F-A960-4308-97C2-22550C9E7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61F7E2-509E-4872-8B28-06C48207E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3EB3-F554-4C71-8441-A4201413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169B85-E03A-421E-B99B-2DBDB6339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8ABEFA-46AA-4262-87B2-7EF1302DC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43108-7CBB-4CB0-B2D7-2F5EA16F3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A360B7-7E53-481D-A3BF-705046171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99DD35-0616-42E3-A229-EA932D7D0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1676C4-BB3D-4A8E-9C0B-D05EAA008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A15DDA-912B-4E9C-93BD-29A376C01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0D57F0-E1A4-4D0B-8F5E-DD6652BC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BCA40-E4C1-495D-9BBD-764C8287B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0DAEF0-123B-46F8-9EAB-C1A22433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C7DD2-4AF6-4DAF-AE61-BF234AA97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598356-A480-4561-93BE-81E2B02A6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003AA-88A0-4757-9CE6-9E51527A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8A310-DDD9-468D-BEEC-274F4FB4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32A9F0-D981-42B3-9B0B-27E754E8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B9FFE-14B5-48AF-934F-24F47E35D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87A38-3CAA-4D30-A8CD-F6F36648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8E72-B4AD-41F6-9E57-2D9F6E96F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3529D-29D5-4BD6-A070-C0B9C583E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409FDC-BDED-4635-A085-EF5C4B187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8370F-5E5E-49F4-BD7A-D3C70773A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8A6F2-878E-46E1-89AA-C869405A8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665F4-40C2-4F13-9887-7A7082ADC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D4183-2C18-4248-8A3D-84D438F3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E1386E-260B-4D46-98D7-B83FCB57F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2128C1-E285-45E9-BD88-962833136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DD5A8-3741-4D92-BCFD-8107E825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CE9B4-5114-4FB0-8EE1-759BAD2BD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1CD6CB-13D4-4713-8C51-13F234E16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1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8493AA-AD94-4D3B-A090-39CCE7A66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9787B-6F5B-463D-BD06-61031440A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CC98A-521B-46F7-B182-20112508D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06616-BC27-45E3-8229-DA98B5A85B44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5A237-4DFC-48D9-BAB5-46CE7EB43D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658B3-5082-4ECF-94B6-2D681F145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61C3D-CD79-4448-8830-C1AE134F7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1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79F8D87-8340-4BF8-ACA6-3A7BDEF1E8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048625"/>
              </p:ext>
            </p:extLst>
          </p:nvPr>
        </p:nvGraphicFramePr>
        <p:xfrm>
          <a:off x="566669" y="1496876"/>
          <a:ext cx="10947043" cy="5153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9D09E23-080F-4A66-90AA-96DB8969C466}"/>
              </a:ext>
            </a:extLst>
          </p:cNvPr>
          <p:cNvSpPr txBox="1"/>
          <p:nvPr/>
        </p:nvSpPr>
        <p:spPr>
          <a:xfrm>
            <a:off x="3296992" y="562638"/>
            <a:ext cx="4713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/>
              <a:t>Teachers Feedback 2018-19</a:t>
            </a:r>
          </a:p>
        </p:txBody>
      </p:sp>
    </p:spTree>
    <p:extLst>
      <p:ext uri="{BB962C8B-B14F-4D97-AF65-F5344CB8AC3E}">
        <p14:creationId xmlns:p14="http://schemas.microsoft.com/office/powerpoint/2010/main" val="460237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Susan Reji Abraham</cp:lastModifiedBy>
  <cp:revision>4</cp:revision>
  <dcterms:created xsi:type="dcterms:W3CDTF">2020-08-28T14:19:32Z</dcterms:created>
  <dcterms:modified xsi:type="dcterms:W3CDTF">2020-09-05T07:34:17Z</dcterms:modified>
</cp:coreProperties>
</file>