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57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FEEDBACK%20FORM\students%20feedback%20(graph)%202017-18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FEEDBACK%20FORM\students%20feedback%20(graph)%202017-18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FEEDBACK%20FORM\students%20feedback%20(graph)%202017-18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E:\rincey%202020\college\FEEDBACK%20FORM\students%20feedback%20(graph)%202017-18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INFRASTRUCTURE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Sheet9!$B$1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Sheet9!$A$2:$A$14</c:f>
              <c:strCache>
                <c:ptCount val="13"/>
                <c:pt idx="0">
                  <c:v>CAMPUS GREEN AND ECO-FRIENDLY</c:v>
                </c:pt>
                <c:pt idx="1">
                  <c:v>POWER SUPPLY</c:v>
                </c:pt>
                <c:pt idx="2">
                  <c:v>CLEAN DRINKING WATER</c:v>
                </c:pt>
                <c:pt idx="3">
                  <c:v>CLASS ROOM CLEAN AND WELL MAINTAINED</c:v>
                </c:pt>
                <c:pt idx="4">
                  <c:v>WASHROOMS </c:v>
                </c:pt>
                <c:pt idx="5">
                  <c:v>GIRLS COMMON ROOM</c:v>
                </c:pt>
                <c:pt idx="6">
                  <c:v>WIFI AND INTERNET FACILITY</c:v>
                </c:pt>
                <c:pt idx="7">
                  <c:v>SPORTS COMPLEX FACILITY</c:v>
                </c:pt>
                <c:pt idx="8">
                  <c:v>VEHICLE PARKING</c:v>
                </c:pt>
                <c:pt idx="9">
                  <c:v>CANTEEN FACILITY</c:v>
                </c:pt>
                <c:pt idx="10">
                  <c:v>FOOD SERVED IN CANTEEN</c:v>
                </c:pt>
                <c:pt idx="11">
                  <c:v>SECURITY PERSONNEL</c:v>
                </c:pt>
                <c:pt idx="12">
                  <c:v> EQUIPMENT IN LAB(S)</c:v>
                </c:pt>
              </c:strCache>
            </c:strRef>
          </c:cat>
          <c:val>
            <c:numRef>
              <c:f>Sheet9!$B$2:$B$14</c:f>
              <c:numCache>
                <c:formatCode>General</c:formatCode>
                <c:ptCount val="13"/>
                <c:pt idx="0">
                  <c:v>96</c:v>
                </c:pt>
                <c:pt idx="1">
                  <c:v>90</c:v>
                </c:pt>
                <c:pt idx="2">
                  <c:v>97</c:v>
                </c:pt>
                <c:pt idx="3">
                  <c:v>93</c:v>
                </c:pt>
                <c:pt idx="4">
                  <c:v>97</c:v>
                </c:pt>
                <c:pt idx="5">
                  <c:v>98</c:v>
                </c:pt>
                <c:pt idx="6">
                  <c:v>90</c:v>
                </c:pt>
                <c:pt idx="7">
                  <c:v>98</c:v>
                </c:pt>
                <c:pt idx="8">
                  <c:v>87</c:v>
                </c:pt>
                <c:pt idx="9">
                  <c:v>92</c:v>
                </c:pt>
                <c:pt idx="10">
                  <c:v>88</c:v>
                </c:pt>
                <c:pt idx="11">
                  <c:v>83</c:v>
                </c:pt>
                <c:pt idx="12">
                  <c:v>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E5-4C89-8D0C-57CB680BB633}"/>
            </c:ext>
          </c:extLst>
        </c:ser>
        <c:ser>
          <c:idx val="1"/>
          <c:order val="1"/>
          <c:tx>
            <c:strRef>
              <c:f>Sheet9!$C$1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Sheet9!$A$2:$A$14</c:f>
              <c:strCache>
                <c:ptCount val="13"/>
                <c:pt idx="0">
                  <c:v>CAMPUS GREEN AND ECO-FRIENDLY</c:v>
                </c:pt>
                <c:pt idx="1">
                  <c:v>POWER SUPPLY</c:v>
                </c:pt>
                <c:pt idx="2">
                  <c:v>CLEAN DRINKING WATER</c:v>
                </c:pt>
                <c:pt idx="3">
                  <c:v>CLASS ROOM CLEAN AND WELL MAINTAINED</c:v>
                </c:pt>
                <c:pt idx="4">
                  <c:v>WASHROOMS </c:v>
                </c:pt>
                <c:pt idx="5">
                  <c:v>GIRLS COMMON ROOM</c:v>
                </c:pt>
                <c:pt idx="6">
                  <c:v>WIFI AND INTERNET FACILITY</c:v>
                </c:pt>
                <c:pt idx="7">
                  <c:v>SPORTS COMPLEX FACILITY</c:v>
                </c:pt>
                <c:pt idx="8">
                  <c:v>VEHICLE PARKING</c:v>
                </c:pt>
                <c:pt idx="9">
                  <c:v>CANTEEN FACILITY</c:v>
                </c:pt>
                <c:pt idx="10">
                  <c:v>FOOD SERVED IN CANTEEN</c:v>
                </c:pt>
                <c:pt idx="11">
                  <c:v>SECURITY PERSONNEL</c:v>
                </c:pt>
                <c:pt idx="12">
                  <c:v> EQUIPMENT IN LAB(S)</c:v>
                </c:pt>
              </c:strCache>
            </c:strRef>
          </c:cat>
          <c:val>
            <c:numRef>
              <c:f>Sheet9!$C$2:$C$14</c:f>
              <c:numCache>
                <c:formatCode>General</c:formatCode>
                <c:ptCount val="13"/>
                <c:pt idx="0">
                  <c:v>4</c:v>
                </c:pt>
                <c:pt idx="1">
                  <c:v>10</c:v>
                </c:pt>
                <c:pt idx="2">
                  <c:v>3</c:v>
                </c:pt>
                <c:pt idx="3">
                  <c:v>7</c:v>
                </c:pt>
                <c:pt idx="4">
                  <c:v>3</c:v>
                </c:pt>
                <c:pt idx="5">
                  <c:v>2</c:v>
                </c:pt>
                <c:pt idx="6">
                  <c:v>10</c:v>
                </c:pt>
                <c:pt idx="7">
                  <c:v>2</c:v>
                </c:pt>
                <c:pt idx="8">
                  <c:v>13</c:v>
                </c:pt>
                <c:pt idx="9">
                  <c:v>8</c:v>
                </c:pt>
                <c:pt idx="10">
                  <c:v>12</c:v>
                </c:pt>
                <c:pt idx="11">
                  <c:v>17</c:v>
                </c:pt>
                <c:pt idx="12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DE5-4C89-8D0C-57CB680BB6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14519312"/>
        <c:axId val="1224377360"/>
      </c:barChart>
      <c:catAx>
        <c:axId val="12145193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4377360"/>
        <c:crosses val="autoZero"/>
        <c:auto val="1"/>
        <c:lblAlgn val="ctr"/>
        <c:lblOffset val="100"/>
        <c:noMultiLvlLbl val="0"/>
      </c:catAx>
      <c:valAx>
        <c:axId val="1224377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45193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LEARNING AND TEACHING( 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Sheet10!$B$1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Sheet10!$A$2:$A$10</c:f>
              <c:strCache>
                <c:ptCount val="9"/>
                <c:pt idx="0">
                  <c:v>faculty is friendly and helpful</c:v>
                </c:pt>
                <c:pt idx="1">
                  <c:v>faculty communicates well with the students.</c:v>
                </c:pt>
                <c:pt idx="2">
                  <c:v>faculty is available and accessible in the department.</c:v>
                </c:pt>
                <c:pt idx="3">
                  <c:v>faculty comes well prepared for the lecture</c:v>
                </c:pt>
                <c:pt idx="4">
                  <c:v>Periodic assessments are conducted as per schedule.</c:v>
                </c:pt>
                <c:pt idx="5">
                  <c:v>Results and attendance records are displayed on time.</c:v>
                </c:pt>
                <c:pt idx="6">
                  <c:v>The evaluation process is fair and unbiased.</c:v>
                </c:pt>
                <c:pt idx="7">
                  <c:v>Lab assistants are knowledgeable and helpful </c:v>
                </c:pt>
                <c:pt idx="8">
                  <c:v>The sports officer is motivating and available during practice session</c:v>
                </c:pt>
              </c:strCache>
            </c:strRef>
          </c:cat>
          <c:val>
            <c:numRef>
              <c:f>Sheet10!$B$2:$B$10</c:f>
              <c:numCache>
                <c:formatCode>General</c:formatCode>
                <c:ptCount val="9"/>
                <c:pt idx="0">
                  <c:v>97</c:v>
                </c:pt>
                <c:pt idx="1">
                  <c:v>98</c:v>
                </c:pt>
                <c:pt idx="2">
                  <c:v>96</c:v>
                </c:pt>
                <c:pt idx="3">
                  <c:v>98</c:v>
                </c:pt>
                <c:pt idx="4">
                  <c:v>94</c:v>
                </c:pt>
                <c:pt idx="5">
                  <c:v>92</c:v>
                </c:pt>
                <c:pt idx="6">
                  <c:v>97</c:v>
                </c:pt>
                <c:pt idx="7">
                  <c:v>96</c:v>
                </c:pt>
                <c:pt idx="8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D97-4F22-B5FC-1C75472D22AD}"/>
            </c:ext>
          </c:extLst>
        </c:ser>
        <c:ser>
          <c:idx val="1"/>
          <c:order val="1"/>
          <c:tx>
            <c:strRef>
              <c:f>Sheet10!$C$1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Sheet10!$A$2:$A$10</c:f>
              <c:strCache>
                <c:ptCount val="9"/>
                <c:pt idx="0">
                  <c:v>faculty is friendly and helpful</c:v>
                </c:pt>
                <c:pt idx="1">
                  <c:v>faculty communicates well with the students.</c:v>
                </c:pt>
                <c:pt idx="2">
                  <c:v>faculty is available and accessible in the department.</c:v>
                </c:pt>
                <c:pt idx="3">
                  <c:v>faculty comes well prepared for the lecture</c:v>
                </c:pt>
                <c:pt idx="4">
                  <c:v>Periodic assessments are conducted as per schedule.</c:v>
                </c:pt>
                <c:pt idx="5">
                  <c:v>Results and attendance records are displayed on time.</c:v>
                </c:pt>
                <c:pt idx="6">
                  <c:v>The evaluation process is fair and unbiased.</c:v>
                </c:pt>
                <c:pt idx="7">
                  <c:v>Lab assistants are knowledgeable and helpful </c:v>
                </c:pt>
                <c:pt idx="8">
                  <c:v>The sports officer is motivating and available during practice session</c:v>
                </c:pt>
              </c:strCache>
            </c:strRef>
          </c:cat>
          <c:val>
            <c:numRef>
              <c:f>Sheet10!$C$2:$C$10</c:f>
              <c:numCache>
                <c:formatCode>General</c:formatCode>
                <c:ptCount val="9"/>
                <c:pt idx="0">
                  <c:v>3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8</c:v>
                </c:pt>
                <c:pt idx="6">
                  <c:v>3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D97-4F22-B5FC-1C75472D22A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977742704"/>
        <c:axId val="1158445376"/>
      </c:barChart>
      <c:catAx>
        <c:axId val="97774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58445376"/>
        <c:crosses val="autoZero"/>
        <c:auto val="1"/>
        <c:lblAlgn val="ctr"/>
        <c:lblOffset val="100"/>
        <c:noMultiLvlLbl val="0"/>
      </c:catAx>
      <c:valAx>
        <c:axId val="1158445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7742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ADMINISTRATION/REDRESSAL</a:t>
            </a:r>
            <a:r>
              <a:rPr lang="en-US" baseline="0" dirty="0"/>
              <a:t> AND GRIEVANCE CELL (in percentage)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Sheet11!$B$1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Sheet11!$A$2:$A$5</c:f>
              <c:strCache>
                <c:ptCount val="4"/>
                <c:pt idx="0">
                  <c:v>PRINICIPAL OF THE INSTITUTION IS APPROACHABLE (ADMINISTRATION)</c:v>
                </c:pt>
                <c:pt idx="1">
                  <c:v>OFFICE STAFF ARE HELPFUL (ADMINISTRATION)</c:v>
                </c:pt>
                <c:pt idx="2">
                  <c:v>REDRESSAL AND GRIEVANCES CELL</c:v>
                </c:pt>
                <c:pt idx="3">
                  <c:v>PLACEMENT CELL</c:v>
                </c:pt>
              </c:strCache>
            </c:strRef>
          </c:cat>
          <c:val>
            <c:numRef>
              <c:f>Sheet11!$B$2:$B$5</c:f>
              <c:numCache>
                <c:formatCode>General</c:formatCode>
                <c:ptCount val="4"/>
                <c:pt idx="0">
                  <c:v>98</c:v>
                </c:pt>
                <c:pt idx="1">
                  <c:v>92</c:v>
                </c:pt>
                <c:pt idx="2">
                  <c:v>89</c:v>
                </c:pt>
                <c:pt idx="3">
                  <c:v>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FC-4AE9-9DBB-6CB1910BCF48}"/>
            </c:ext>
          </c:extLst>
        </c:ser>
        <c:ser>
          <c:idx val="1"/>
          <c:order val="1"/>
          <c:tx>
            <c:strRef>
              <c:f>Sheet11!$C$1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Sheet11!$A$2:$A$5</c:f>
              <c:strCache>
                <c:ptCount val="4"/>
                <c:pt idx="0">
                  <c:v>PRINICIPAL OF THE INSTITUTION IS APPROACHABLE (ADMINISTRATION)</c:v>
                </c:pt>
                <c:pt idx="1">
                  <c:v>OFFICE STAFF ARE HELPFUL (ADMINISTRATION)</c:v>
                </c:pt>
                <c:pt idx="2">
                  <c:v>REDRESSAL AND GRIEVANCES CELL</c:v>
                </c:pt>
                <c:pt idx="3">
                  <c:v>PLACEMENT CELL</c:v>
                </c:pt>
              </c:strCache>
            </c:strRef>
          </c:cat>
          <c:val>
            <c:numRef>
              <c:f>Sheet11!$C$2:$C$5</c:f>
              <c:numCache>
                <c:formatCode>General</c:formatCode>
                <c:ptCount val="4"/>
                <c:pt idx="0">
                  <c:v>2</c:v>
                </c:pt>
                <c:pt idx="1">
                  <c:v>8</c:v>
                </c:pt>
                <c:pt idx="2">
                  <c:v>11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FC-4AE9-9DBB-6CB1910BCF4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351612416"/>
        <c:axId val="1296091360"/>
      </c:barChart>
      <c:catAx>
        <c:axId val="1351612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6091360"/>
        <c:crosses val="autoZero"/>
        <c:auto val="1"/>
        <c:lblAlgn val="ctr"/>
        <c:lblOffset val="100"/>
        <c:noMultiLvlLbl val="0"/>
      </c:catAx>
      <c:valAx>
        <c:axId val="1296091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51612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LIBRARY (in percentage)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Sheet12!$B$1</c:f>
              <c:strCache>
                <c:ptCount val="1"/>
                <c:pt idx="0">
                  <c:v>SATISFIED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Sheet12!$A$2:$A$5</c:f>
              <c:strCache>
                <c:ptCount val="4"/>
                <c:pt idx="0">
                  <c:v>The prescribed books are available in the library.</c:v>
                </c:pt>
                <c:pt idx="1">
                  <c:v>The cataloguing of books in the library is satisfying</c:v>
                </c:pt>
                <c:pt idx="2">
                  <c:v>The library staff are cooperative and helpful. </c:v>
                </c:pt>
                <c:pt idx="3">
                  <c:v>Reading room/ space in library is satisfactory.</c:v>
                </c:pt>
              </c:strCache>
            </c:strRef>
          </c:cat>
          <c:val>
            <c:numRef>
              <c:f>Sheet12!$B$2:$B$5</c:f>
              <c:numCache>
                <c:formatCode>General</c:formatCode>
                <c:ptCount val="4"/>
                <c:pt idx="0">
                  <c:v>99</c:v>
                </c:pt>
                <c:pt idx="1">
                  <c:v>98</c:v>
                </c:pt>
                <c:pt idx="2">
                  <c:v>97</c:v>
                </c:pt>
                <c:pt idx="3">
                  <c:v>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92-444A-9ECD-A98ECB302D4D}"/>
            </c:ext>
          </c:extLst>
        </c:ser>
        <c:ser>
          <c:idx val="1"/>
          <c:order val="1"/>
          <c:tx>
            <c:strRef>
              <c:f>Sheet12!$C$1</c:f>
              <c:strCache>
                <c:ptCount val="1"/>
                <c:pt idx="0">
                  <c:v>DISSATISFIED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Sheet12!$A$2:$A$5</c:f>
              <c:strCache>
                <c:ptCount val="4"/>
                <c:pt idx="0">
                  <c:v>The prescribed books are available in the library.</c:v>
                </c:pt>
                <c:pt idx="1">
                  <c:v>The cataloguing of books in the library is satisfying</c:v>
                </c:pt>
                <c:pt idx="2">
                  <c:v>The library staff are cooperative and helpful. </c:v>
                </c:pt>
                <c:pt idx="3">
                  <c:v>Reading room/ space in library is satisfactory.</c:v>
                </c:pt>
              </c:strCache>
            </c:strRef>
          </c:cat>
          <c:val>
            <c:numRef>
              <c:f>Sheet12!$C$2:$C$5</c:f>
              <c:numCache>
                <c:formatCode>General</c:formatCode>
                <c:ptCount val="4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92-444A-9ECD-A98ECB302D4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220842912"/>
        <c:axId val="1210661792"/>
      </c:barChart>
      <c:catAx>
        <c:axId val="1220842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0661792"/>
        <c:crosses val="autoZero"/>
        <c:auto val="1"/>
        <c:lblAlgn val="ctr"/>
        <c:lblOffset val="100"/>
        <c:noMultiLvlLbl val="0"/>
      </c:catAx>
      <c:valAx>
        <c:axId val="12106617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20842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1B86D-A726-434A-8E97-17FD04F92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C12B42-1C54-4F44-B5BC-F2A653334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64EE8-2FB8-4E6F-9317-D031AE779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4B1BCB-AABD-414A-ACA7-9771E0C715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F6526E-434F-4ED6-9306-93564B85F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780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BE690-46C8-41CD-9245-37AF71F5B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26D41-6AC8-4458-8D96-183B5EB5C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84F2E0-A387-4F5F-9CFB-24393F397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A7D97-E91E-46C7-9E06-CC867E7304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7F4E3-4FAF-4D65-AD2A-9755FA1D8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041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5EDABB-5949-4DEA-A0C3-39EFE2A100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6A25B-BCBF-44F4-90B0-CA1966EDA2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C4132D-1E38-4FFD-AA16-C7A3B4EA7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B936E-A3E3-49AB-9C78-D51B9BE40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FD0C47-8A3B-4374-AEC0-14AEABABB7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9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D800C-25B4-405D-94D3-A155BE465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8B302B-683F-4B49-A6AB-B34070057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BC661-C6E6-47E5-A96B-E72E267DF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DA69F7-7BD2-436E-BEB0-656F21CE2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D22F4-8125-4707-B858-604C2DBF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53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C6EB-4484-454D-84B1-66588B9B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A777E-9AED-49FF-B119-B3AFF5657C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2C9DC7-76FF-4E75-BD70-7327F2FF8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4724B5-9F04-4451-98C7-3341E2BA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A549C-B2DC-4B80-B3D8-CD254EB2B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F92A0-36EE-4702-8AB6-1BFF62477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B6A26F-E2DD-440D-820C-E23AA5BC2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1BD0E2-25BA-4F89-9BC1-82781F12BF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A4A1CE-F9BC-4100-9C1F-B0EA4B2B09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DFC983-E312-41C3-A35E-325BBD666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64AE6F-DEEC-4A90-8D47-72BC4DF766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155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E1D44-E366-47BE-AE10-A86D8E463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6E9583-D278-4D0E-B399-C9B498A0C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081CD4-4576-485E-85E9-11A1D6FF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89B5CF-4EB0-4553-90B7-B810C9E56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AF680C-CACF-4D83-9253-B65E9C7EAB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EAED19-1A28-4997-90BC-BD323901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6025CE-5CBC-4A46-9AA5-49986CA33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5B7974C-F900-4D01-A68A-DCE41C1B9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119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9253E-FC7D-4691-AE41-AE3CE2993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8207D-EF72-40FC-BD39-BE52D71B1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03E79-AC91-4B2A-AF64-8DD5298E4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8CFCD6-3437-4C70-9603-C2C6371BA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7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6A9D44-C313-4635-A6A8-38D46DA0E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45845B-8585-4A9D-998D-F012B32A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5E52A-FABB-47D4-886C-26B23473C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443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7DA4B5-6E9D-4D82-B620-5DCDAD3E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FCEED-09DF-498C-A047-9001A3371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8840DC-BF66-4B73-B7F6-AB03977B96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441D9B-BF46-46C1-92A2-C476B725A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66BF8B-3ADD-4A4F-BDDC-5713A0BB5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CC5B73-B4CC-4042-B974-E0B5C96B6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6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B0AD1-B5EF-427F-8B5C-07B5F944B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F747E3-8C14-4116-A1E5-BB3A37EAF9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AB4E5-3FA6-462C-9AC6-A5298FCC44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DA574A-D51A-40D1-A1C2-DEB5A4A78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CC084C-68A6-49CD-BE94-F46D95333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1CBF8A-1916-45B6-9EBF-67187F384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56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F7E422-A274-4FD9-B84B-A97FF5B269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93F026-529C-49FA-9E0E-B1ADC5928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EF53F2-AD1A-4BDF-841B-2166B6744A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F7A82-D618-4A89-A036-A3DD0D8F33E2}" type="datetimeFigureOut">
              <a:rPr lang="en-US" smtClean="0"/>
              <a:t>9/5/2020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67F97B-5AA7-422B-92C9-5FF89AF4E4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EE333-DCEB-4E6B-84B4-B28B0B6A52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90701-3D22-4869-B1E8-9449FF120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222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1D37D06F-6F21-4283-B322-FFEC00D56D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2726210"/>
              </p:ext>
            </p:extLst>
          </p:nvPr>
        </p:nvGraphicFramePr>
        <p:xfrm>
          <a:off x="437882" y="1122218"/>
          <a:ext cx="11475075" cy="57357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71AE7813-116E-4D3E-B54A-EFE501F3F2AE}"/>
              </a:ext>
            </a:extLst>
          </p:cNvPr>
          <p:cNvSpPr txBox="1"/>
          <p:nvPr/>
        </p:nvSpPr>
        <p:spPr>
          <a:xfrm>
            <a:off x="2253803" y="270456"/>
            <a:ext cx="515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Feedback 2017-18</a:t>
            </a:r>
          </a:p>
        </p:txBody>
      </p:sp>
    </p:spTree>
    <p:extLst>
      <p:ext uri="{BB962C8B-B14F-4D97-AF65-F5344CB8AC3E}">
        <p14:creationId xmlns:p14="http://schemas.microsoft.com/office/powerpoint/2010/main" val="3807710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60D97E58-F86B-4739-9125-A52F456CCE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5925887"/>
              </p:ext>
            </p:extLst>
          </p:nvPr>
        </p:nvGraphicFramePr>
        <p:xfrm>
          <a:off x="463639" y="901522"/>
          <a:ext cx="11204620" cy="5748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78833415-3B8D-4B6B-A8AA-EA06A00A3EEF}"/>
              </a:ext>
            </a:extLst>
          </p:cNvPr>
          <p:cNvSpPr txBox="1"/>
          <p:nvPr/>
        </p:nvSpPr>
        <p:spPr>
          <a:xfrm>
            <a:off x="2253803" y="270456"/>
            <a:ext cx="515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Feedback 2017-18</a:t>
            </a:r>
          </a:p>
        </p:txBody>
      </p:sp>
    </p:spTree>
    <p:extLst>
      <p:ext uri="{BB962C8B-B14F-4D97-AF65-F5344CB8AC3E}">
        <p14:creationId xmlns:p14="http://schemas.microsoft.com/office/powerpoint/2010/main" val="1435400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F63190-03F2-44F3-8A83-CC63F5A4A1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8847634"/>
              </p:ext>
            </p:extLst>
          </p:nvPr>
        </p:nvGraphicFramePr>
        <p:xfrm>
          <a:off x="540913" y="914401"/>
          <a:ext cx="11114468" cy="5472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04B0245D-E9E7-4089-A773-AFBBD53B1996}"/>
              </a:ext>
            </a:extLst>
          </p:cNvPr>
          <p:cNvSpPr txBox="1"/>
          <p:nvPr/>
        </p:nvSpPr>
        <p:spPr>
          <a:xfrm>
            <a:off x="2253803" y="270456"/>
            <a:ext cx="515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Feedback 2017-18</a:t>
            </a:r>
          </a:p>
        </p:txBody>
      </p:sp>
    </p:spTree>
    <p:extLst>
      <p:ext uri="{BB962C8B-B14F-4D97-AF65-F5344CB8AC3E}">
        <p14:creationId xmlns:p14="http://schemas.microsoft.com/office/powerpoint/2010/main" val="970530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86CBCC8D-0F12-4B05-A758-25346043A6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4915519"/>
              </p:ext>
            </p:extLst>
          </p:nvPr>
        </p:nvGraphicFramePr>
        <p:xfrm>
          <a:off x="309093" y="914400"/>
          <a:ext cx="11204620" cy="5537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FCCC9FA0-88F9-43D1-A55F-60A4B4559652}"/>
              </a:ext>
            </a:extLst>
          </p:cNvPr>
          <p:cNvSpPr txBox="1"/>
          <p:nvPr/>
        </p:nvSpPr>
        <p:spPr>
          <a:xfrm>
            <a:off x="2253803" y="270456"/>
            <a:ext cx="51515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Feedback 2017-18</a:t>
            </a:r>
          </a:p>
        </p:txBody>
      </p:sp>
    </p:spTree>
    <p:extLst>
      <p:ext uri="{BB962C8B-B14F-4D97-AF65-F5344CB8AC3E}">
        <p14:creationId xmlns:p14="http://schemas.microsoft.com/office/powerpoint/2010/main" val="2825216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39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Rincey</dc:creator>
  <cp:lastModifiedBy>Susan Reji Abraham</cp:lastModifiedBy>
  <cp:revision>2</cp:revision>
  <dcterms:created xsi:type="dcterms:W3CDTF">2020-08-25T13:54:09Z</dcterms:created>
  <dcterms:modified xsi:type="dcterms:W3CDTF">2020-09-05T08:11:37Z</dcterms:modified>
</cp:coreProperties>
</file>