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96" y="66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(2016-17)\PARENTS%20FEEDBAC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(2016-17)\PARENTS%20FEEDBAC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(2016-17)\PARENTS%20FEEDBAC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(2016-17)\PARENTS%20FEEDBACK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How did you come to know about this Institution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83F-4B5C-B98E-457B4541F316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83F-4B5C-B98E-457B4541F316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83F-4B5C-B98E-457B4541F3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Word of Mouth </c:v>
                </c:pt>
                <c:pt idx="1">
                  <c:v>Advertisement</c:v>
                </c:pt>
                <c:pt idx="2">
                  <c:v>Internet</c:v>
                </c:pt>
                <c:pt idx="3">
                  <c:v>Others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65</c:v>
                </c:pt>
                <c:pt idx="1">
                  <c:v>20</c:v>
                </c:pt>
                <c:pt idx="2">
                  <c:v>5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3F-4B5C-B98E-457B4541F3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64622463"/>
        <c:axId val="1564613311"/>
      </c:barChart>
      <c:catAx>
        <c:axId val="1564622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4613311"/>
        <c:crosses val="autoZero"/>
        <c:auto val="1"/>
        <c:lblAlgn val="ctr"/>
        <c:lblOffset val="100"/>
        <c:noMultiLvlLbl val="0"/>
      </c:catAx>
      <c:valAx>
        <c:axId val="15646133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4622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Infrastructure/Quality/Interaction(in percentage)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Excellent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Sheet2!$A$2:$A$7</c:f>
              <c:strCache>
                <c:ptCount val="6"/>
                <c:pt idx="0">
                  <c:v>Infrastructure</c:v>
                </c:pt>
                <c:pt idx="1">
                  <c:v>Quality of Teaching</c:v>
                </c:pt>
                <c:pt idx="2">
                  <c:v>Interaction with Faculty</c:v>
                </c:pt>
                <c:pt idx="3">
                  <c:v> Interaction with administrative/office staff</c:v>
                </c:pt>
                <c:pt idx="4">
                  <c:v> Interaction with Principal of the Institution</c:v>
                </c:pt>
                <c:pt idx="5">
                  <c:v>Co-curricular Activities</c:v>
                </c:pt>
              </c:strCache>
            </c:strRef>
          </c:cat>
          <c:val>
            <c:numRef>
              <c:f>Sheet2!$B$2:$B$7</c:f>
              <c:numCache>
                <c:formatCode>General</c:formatCode>
                <c:ptCount val="6"/>
                <c:pt idx="0">
                  <c:v>20</c:v>
                </c:pt>
                <c:pt idx="1">
                  <c:v>50</c:v>
                </c:pt>
                <c:pt idx="2">
                  <c:v>30</c:v>
                </c:pt>
                <c:pt idx="3">
                  <c:v>22</c:v>
                </c:pt>
                <c:pt idx="4">
                  <c:v>10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3C-4EED-9A4B-61E71D645DAF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Good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Sheet2!$A$2:$A$7</c:f>
              <c:strCache>
                <c:ptCount val="6"/>
                <c:pt idx="0">
                  <c:v>Infrastructure</c:v>
                </c:pt>
                <c:pt idx="1">
                  <c:v>Quality of Teaching</c:v>
                </c:pt>
                <c:pt idx="2">
                  <c:v>Interaction with Faculty</c:v>
                </c:pt>
                <c:pt idx="3">
                  <c:v> Interaction with administrative/office staff</c:v>
                </c:pt>
                <c:pt idx="4">
                  <c:v> Interaction with Principal of the Institution</c:v>
                </c:pt>
                <c:pt idx="5">
                  <c:v>Co-curricular Activities</c:v>
                </c:pt>
              </c:strCache>
            </c:strRef>
          </c:cat>
          <c:val>
            <c:numRef>
              <c:f>Sheet2!$C$2:$C$7</c:f>
              <c:numCache>
                <c:formatCode>General</c:formatCode>
                <c:ptCount val="6"/>
                <c:pt idx="0">
                  <c:v>65</c:v>
                </c:pt>
                <c:pt idx="1">
                  <c:v>45</c:v>
                </c:pt>
                <c:pt idx="2">
                  <c:v>45</c:v>
                </c:pt>
                <c:pt idx="3">
                  <c:v>38</c:v>
                </c:pt>
                <c:pt idx="4">
                  <c:v>50</c:v>
                </c:pt>
                <c:pt idx="5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3C-4EED-9A4B-61E71D645DAF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Sheet2!$A$2:$A$7</c:f>
              <c:strCache>
                <c:ptCount val="6"/>
                <c:pt idx="0">
                  <c:v>Infrastructure</c:v>
                </c:pt>
                <c:pt idx="1">
                  <c:v>Quality of Teaching</c:v>
                </c:pt>
                <c:pt idx="2">
                  <c:v>Interaction with Faculty</c:v>
                </c:pt>
                <c:pt idx="3">
                  <c:v> Interaction with administrative/office staff</c:v>
                </c:pt>
                <c:pt idx="4">
                  <c:v> Interaction with Principal of the Institution</c:v>
                </c:pt>
                <c:pt idx="5">
                  <c:v>Co-curricular Activities</c:v>
                </c:pt>
              </c:strCache>
            </c:strRef>
          </c:cat>
          <c:val>
            <c:numRef>
              <c:f>Sheet2!$D$2:$D$7</c:f>
              <c:numCache>
                <c:formatCode>General</c:formatCode>
                <c:ptCount val="6"/>
                <c:pt idx="0">
                  <c:v>15</c:v>
                </c:pt>
                <c:pt idx="1">
                  <c:v>5</c:v>
                </c:pt>
                <c:pt idx="2">
                  <c:v>25</c:v>
                </c:pt>
                <c:pt idx="3">
                  <c:v>40</c:v>
                </c:pt>
                <c:pt idx="4">
                  <c:v>40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3C-4EED-9A4B-61E71D645D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97280496"/>
        <c:axId val="597281744"/>
      </c:barChart>
      <c:catAx>
        <c:axId val="59728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281744"/>
        <c:crosses val="autoZero"/>
        <c:auto val="1"/>
        <c:lblAlgn val="ctr"/>
        <c:lblOffset val="100"/>
        <c:noMultiLvlLbl val="0"/>
      </c:catAx>
      <c:valAx>
        <c:axId val="597281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280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Facilities provided in college campus(in percentage)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Excellent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Sheet3!$A$2:$A$8</c:f>
              <c:strCache>
                <c:ptCount val="7"/>
                <c:pt idx="0">
                  <c:v>Library</c:v>
                </c:pt>
                <c:pt idx="1">
                  <c:v>Laboratory</c:v>
                </c:pt>
                <c:pt idx="2">
                  <c:v>Sports </c:v>
                </c:pt>
                <c:pt idx="3">
                  <c:v>Canteen Facilities</c:v>
                </c:pt>
                <c:pt idx="4">
                  <c:v>Health and Hygiene</c:v>
                </c:pt>
                <c:pt idx="5">
                  <c:v>Hostel</c:v>
                </c:pt>
                <c:pt idx="6">
                  <c:v>Classroom </c:v>
                </c:pt>
              </c:strCache>
            </c:strRef>
          </c:cat>
          <c:val>
            <c:numRef>
              <c:f>Sheet3!$B$2:$B$8</c:f>
              <c:numCache>
                <c:formatCode>General</c:formatCode>
                <c:ptCount val="7"/>
                <c:pt idx="0">
                  <c:v>65</c:v>
                </c:pt>
                <c:pt idx="1">
                  <c:v>56</c:v>
                </c:pt>
                <c:pt idx="2">
                  <c:v>51</c:v>
                </c:pt>
                <c:pt idx="3">
                  <c:v>21</c:v>
                </c:pt>
                <c:pt idx="4">
                  <c:v>19</c:v>
                </c:pt>
                <c:pt idx="5">
                  <c:v>12</c:v>
                </c:pt>
                <c:pt idx="6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0C-4890-92EC-2535488711D1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Good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Sheet3!$A$2:$A$8</c:f>
              <c:strCache>
                <c:ptCount val="7"/>
                <c:pt idx="0">
                  <c:v>Library</c:v>
                </c:pt>
                <c:pt idx="1">
                  <c:v>Laboratory</c:v>
                </c:pt>
                <c:pt idx="2">
                  <c:v>Sports </c:v>
                </c:pt>
                <c:pt idx="3">
                  <c:v>Canteen Facilities</c:v>
                </c:pt>
                <c:pt idx="4">
                  <c:v>Health and Hygiene</c:v>
                </c:pt>
                <c:pt idx="5">
                  <c:v>Hostel</c:v>
                </c:pt>
                <c:pt idx="6">
                  <c:v>Classroom </c:v>
                </c:pt>
              </c:strCache>
            </c:strRef>
          </c:cat>
          <c:val>
            <c:numRef>
              <c:f>Sheet3!$C$2:$C$8</c:f>
              <c:numCache>
                <c:formatCode>General</c:formatCode>
                <c:ptCount val="7"/>
                <c:pt idx="0">
                  <c:v>25</c:v>
                </c:pt>
                <c:pt idx="1">
                  <c:v>30</c:v>
                </c:pt>
                <c:pt idx="2">
                  <c:v>39</c:v>
                </c:pt>
                <c:pt idx="3">
                  <c:v>35</c:v>
                </c:pt>
                <c:pt idx="4">
                  <c:v>60</c:v>
                </c:pt>
                <c:pt idx="5">
                  <c:v>75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0C-4890-92EC-2535488711D1}"/>
            </c:ext>
          </c:extLst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Sheet3!$A$2:$A$8</c:f>
              <c:strCache>
                <c:ptCount val="7"/>
                <c:pt idx="0">
                  <c:v>Library</c:v>
                </c:pt>
                <c:pt idx="1">
                  <c:v>Laboratory</c:v>
                </c:pt>
                <c:pt idx="2">
                  <c:v>Sports </c:v>
                </c:pt>
                <c:pt idx="3">
                  <c:v>Canteen Facilities</c:v>
                </c:pt>
                <c:pt idx="4">
                  <c:v>Health and Hygiene</c:v>
                </c:pt>
                <c:pt idx="5">
                  <c:v>Hostel</c:v>
                </c:pt>
                <c:pt idx="6">
                  <c:v>Classroom </c:v>
                </c:pt>
              </c:strCache>
            </c:strRef>
          </c:cat>
          <c:val>
            <c:numRef>
              <c:f>Sheet3!$D$2:$D$8</c:f>
              <c:numCache>
                <c:formatCode>General</c:formatCode>
                <c:ptCount val="7"/>
                <c:pt idx="0">
                  <c:v>10</c:v>
                </c:pt>
                <c:pt idx="1">
                  <c:v>14</c:v>
                </c:pt>
                <c:pt idx="2">
                  <c:v>10</c:v>
                </c:pt>
                <c:pt idx="3">
                  <c:v>44</c:v>
                </c:pt>
                <c:pt idx="4">
                  <c:v>21</c:v>
                </c:pt>
                <c:pt idx="5">
                  <c:v>13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0C-4890-92EC-2535488711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75395232"/>
        <c:axId val="475382336"/>
      </c:barChart>
      <c:catAx>
        <c:axId val="47539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382336"/>
        <c:crosses val="autoZero"/>
        <c:auto val="1"/>
        <c:lblAlgn val="ctr"/>
        <c:lblOffset val="100"/>
        <c:noMultiLvlLbl val="0"/>
      </c:catAx>
      <c:valAx>
        <c:axId val="475382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39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Rate the Institution in the scale of 1 to 10, where 1 is lowest and 10 is highest.     </a:t>
            </a:r>
          </a:p>
        </c:rich>
      </c:tx>
      <c:layout>
        <c:manualLayout>
          <c:xMode val="edge"/>
          <c:yMode val="edge"/>
          <c:x val="9.759688433179449E-2"/>
          <c:y val="0.106481481481481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0637850113249996E-2"/>
          <c:y val="0.27342592592592591"/>
          <c:w val="0.93223037108124718"/>
          <c:h val="0.52665135608048996"/>
        </c:manualLayout>
      </c:layout>
      <c:lineChart>
        <c:grouping val="standard"/>
        <c:varyColors val="0"/>
        <c:ser>
          <c:idx val="0"/>
          <c:order val="0"/>
          <c:tx>
            <c:strRef>
              <c:f>Sheet4!$A$2</c:f>
              <c:strCache>
                <c:ptCount val="1"/>
                <c:pt idx="0">
                  <c:v>Please rate the Institution in terms of overall performance in a scale of 1 to 10, where 1 being the lowest and 10 being the highest.     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Sheet4!$B$1:$K$1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Sheet4!$B$2:$K$2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17</c:v>
                </c:pt>
                <c:pt idx="6">
                  <c:v>40</c:v>
                </c:pt>
                <c:pt idx="7">
                  <c:v>25</c:v>
                </c:pt>
                <c:pt idx="8">
                  <c:v>12</c:v>
                </c:pt>
                <c:pt idx="9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6B-4DB8-8D87-095B41147E0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03995200"/>
        <c:axId val="604001440"/>
      </c:lineChart>
      <c:catAx>
        <c:axId val="6039952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SCALE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001440"/>
        <c:crosses val="autoZero"/>
        <c:auto val="1"/>
        <c:lblAlgn val="ctr"/>
        <c:lblOffset val="100"/>
        <c:noMultiLvlLbl val="0"/>
      </c:catAx>
      <c:valAx>
        <c:axId val="604001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399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0.31541</cdr:x>
      <cdr:y>0.02951</cdr:y>
    </cdr:from>
    <cdr:to>
      <cdr:x>0.73837</cdr:x>
      <cdr:y>0.10243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421883E-F4EB-42F2-812C-9A7CC65E8093}"/>
            </a:ext>
          </a:extLst>
        </cdr:cNvPr>
        <cdr:cNvSpPr txBox="1"/>
      </cdr:nvSpPr>
      <cdr:spPr>
        <a:xfrm xmlns:a="http://schemas.openxmlformats.org/drawingml/2006/main">
          <a:off x="2066926" y="80963"/>
          <a:ext cx="2771775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bg1"/>
              </a:solidFill>
            </a:rPr>
            <a:t>OVERALL PERFORMANCE (in percentage)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E59CA-8AD8-4802-828C-AD783E1B2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E8F413-C96E-4027-8918-2482D7517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6F265-CB9C-422F-988F-4A8E9ED24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A730-EB50-4AFC-A2EC-6BE19DF066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769FA-F090-485D-8DF1-17CA86061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F01B9-72C9-4841-A2E8-324A68A19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1BE-BBCB-404D-93C6-B76B0D71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5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79921-428D-4B29-97B0-4F7AA31EA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D64C9B-8AA3-4997-86F9-3B85E3860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460D5-F6BA-49B7-8960-6EFCB9902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A730-EB50-4AFC-A2EC-6BE19DF066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1EA2F-AF91-47F4-99CB-EE29C222C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57255-7DD0-48EA-BCD7-BBA78B28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1BE-BBCB-404D-93C6-B76B0D71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5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C3FCE6-5E00-46D3-BDB9-DCD5034AA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80133A-5AF5-4F1B-8B39-321E67450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51072-899E-4F13-9839-0AFCC343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A730-EB50-4AFC-A2EC-6BE19DF066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FCA23-12A4-43DD-9C19-3946A80E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43FD1-DE54-4E50-9C7F-6DD44ADAD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1BE-BBCB-404D-93C6-B76B0D71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9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C39D3-E1F4-49A0-96F0-1E2BBB530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8370A-CDDB-4B2D-9392-99AA05501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DC86A-7F97-4E92-BE61-4DBF972A7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A730-EB50-4AFC-A2EC-6BE19DF066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545E7-BD56-415D-99BC-A255F9E60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2E01E-DBAE-41B1-8428-DFEE21A67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1BE-BBCB-404D-93C6-B76B0D71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1DAE2-5D0B-490C-9186-455AB431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93A3C-3C20-4C4B-B76F-F91733E80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CC9A7-0126-4E5F-9199-BC8125AA1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A730-EB50-4AFC-A2EC-6BE19DF066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67742-9CC9-4692-BD20-595B631E0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5122B-53F4-457C-A003-B8B76CC32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1BE-BBCB-404D-93C6-B76B0D71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7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861A3-B451-41F2-AA04-F1664079E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0CA9C-08A7-472A-AB33-60C91EE1C7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9C9CA4-4E15-47E5-B51A-DAB7F4E2B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95EFD-FBD1-4F8D-AAFA-A9CDF3FBD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A730-EB50-4AFC-A2EC-6BE19DF066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91AA0-4DF4-4E79-8AEA-192F23DA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5D4FE-8335-41E3-B875-E3BE38226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1BE-BBCB-404D-93C6-B76B0D71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5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9E77C-8405-4AD4-AEAA-F598435D5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A711E-D335-4855-BB76-A0ED14F3A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45403-07CC-4F55-8F96-0EAC579B0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C20439-E325-42CB-A97F-0555232C44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BE02AB-D98C-4A87-986E-7CE04A4A77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4D93C9-1C28-4737-91A9-79AC35E76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A730-EB50-4AFC-A2EC-6BE19DF066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F0B351-D0AA-45CC-B893-C3444C4D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189599-4FCC-41D4-A9DC-4AE7B2DC0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1BE-BBCB-404D-93C6-B76B0D71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2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1BC6A-E211-4DE7-AA75-EEA8D933C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C93B5A-129B-4DDD-A27F-84F8114E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A730-EB50-4AFC-A2EC-6BE19DF066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2F5124-C09D-490A-B166-C9C632C1E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C2CCB-A713-402E-876D-829E11A15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1BE-BBCB-404D-93C6-B76B0D71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9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470917-8BC1-46D5-951C-FA791C8DD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A730-EB50-4AFC-A2EC-6BE19DF066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E46B44-F564-4136-8CCB-144B6B471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CA1B58-8F2A-44DB-AA57-007013921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1BE-BBCB-404D-93C6-B76B0D71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7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F0C3D-FE17-4787-897E-01101D7F6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E9350-B192-40CA-855E-77C617F17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D0951-4272-4E39-808E-A6B6A8D79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AF4F2-CF25-4149-8CDB-A4EA5D9B3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A730-EB50-4AFC-A2EC-6BE19DF066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12AD2-A554-47EB-AFB3-3BF78079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997C1-FA2F-4886-BC52-BD2DBE47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1BE-BBCB-404D-93C6-B76B0D71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7EB46-C083-4C65-BCF9-519779912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7E81A7-505F-46EA-8134-29C1AA4676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CFB34-C316-4780-9B83-8BA78CA03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9AAB0-411D-434F-AF0F-22A80C6CF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A730-EB50-4AFC-A2EC-6BE19DF066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C221A-CC34-4786-803A-8913FBCF4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271ACD-047B-4B29-8B76-AC1FF9C4E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1BE-BBCB-404D-93C6-B76B0D71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7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8775F7-3ADF-4CD6-86E8-6AF21F1A7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8D805-03B4-4D1C-9E92-FF1665C8D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034A7-555C-4052-951D-2C48091D8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0A730-EB50-4AFC-A2EC-6BE19DF066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ACD3A-C812-444E-860B-56EAE1726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43DC3-4CCA-4DA7-898E-74394F289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451BE-BBCB-404D-93C6-B76B0D71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6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A2DA79-A0A0-4130-95B9-EC1AF88EAC27}"/>
              </a:ext>
            </a:extLst>
          </p:cNvPr>
          <p:cNvSpPr txBox="1"/>
          <p:nvPr/>
        </p:nvSpPr>
        <p:spPr>
          <a:xfrm>
            <a:off x="4364181" y="270164"/>
            <a:ext cx="320040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PARENTS FEEDBACK (2016-17)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4D73420-0A87-42C7-9BEE-C09BCE7B91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168869"/>
              </p:ext>
            </p:extLst>
          </p:nvPr>
        </p:nvGraphicFramePr>
        <p:xfrm>
          <a:off x="522227" y="1316405"/>
          <a:ext cx="10884309" cy="4225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200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5B11112-6336-4844-A26F-816446AB10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0554430"/>
              </p:ext>
            </p:extLst>
          </p:nvPr>
        </p:nvGraphicFramePr>
        <p:xfrm>
          <a:off x="429491" y="1399309"/>
          <a:ext cx="11402291" cy="4696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A76E854-D247-4DD2-B9D7-9C6E6D341B01}"/>
              </a:ext>
            </a:extLst>
          </p:cNvPr>
          <p:cNvSpPr txBox="1"/>
          <p:nvPr/>
        </p:nvSpPr>
        <p:spPr>
          <a:xfrm>
            <a:off x="4364181" y="270164"/>
            <a:ext cx="320040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PARENTS FEEDBACK (2016-17)</a:t>
            </a:r>
          </a:p>
        </p:txBody>
      </p:sp>
    </p:spTree>
    <p:extLst>
      <p:ext uri="{BB962C8B-B14F-4D97-AF65-F5344CB8AC3E}">
        <p14:creationId xmlns:p14="http://schemas.microsoft.com/office/powerpoint/2010/main" val="2516707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5E67E1E-741D-47FC-BE4F-BB92C7D221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096203"/>
              </p:ext>
            </p:extLst>
          </p:nvPr>
        </p:nvGraphicFramePr>
        <p:xfrm>
          <a:off x="304800" y="1274618"/>
          <a:ext cx="11319164" cy="4627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0CB8146-AD99-40B5-8417-EF130588F198}"/>
              </a:ext>
            </a:extLst>
          </p:cNvPr>
          <p:cNvSpPr txBox="1"/>
          <p:nvPr/>
        </p:nvSpPr>
        <p:spPr>
          <a:xfrm>
            <a:off x="4364181" y="270164"/>
            <a:ext cx="320040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PARENTS FEEDBACK (2016-17)</a:t>
            </a:r>
          </a:p>
        </p:txBody>
      </p:sp>
    </p:spTree>
    <p:extLst>
      <p:ext uri="{BB962C8B-B14F-4D97-AF65-F5344CB8AC3E}">
        <p14:creationId xmlns:p14="http://schemas.microsoft.com/office/powerpoint/2010/main" val="323538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735BD9-CDDC-4D85-A654-020841D85701}"/>
              </a:ext>
            </a:extLst>
          </p:cNvPr>
          <p:cNvSpPr txBox="1"/>
          <p:nvPr/>
        </p:nvSpPr>
        <p:spPr>
          <a:xfrm>
            <a:off x="4364181" y="270164"/>
            <a:ext cx="320040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PARENTS FEEDBACK (2016-17)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7334D48-B268-49C3-A7BE-ABD4F2953F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1706843"/>
              </p:ext>
            </p:extLst>
          </p:nvPr>
        </p:nvGraphicFramePr>
        <p:xfrm>
          <a:off x="415636" y="1052944"/>
          <a:ext cx="11236037" cy="4793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6822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74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Rincey</dc:creator>
  <cp:lastModifiedBy>Rincey</cp:lastModifiedBy>
  <cp:revision>5</cp:revision>
  <dcterms:created xsi:type="dcterms:W3CDTF">2021-04-16T08:04:37Z</dcterms:created>
  <dcterms:modified xsi:type="dcterms:W3CDTF">2021-10-05T05:36:00Z</dcterms:modified>
</cp:coreProperties>
</file>